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61" r:id="rId3"/>
    <p:sldId id="263" r:id="rId4"/>
    <p:sldId id="264" r:id="rId5"/>
    <p:sldId id="267" r:id="rId6"/>
    <p:sldId id="268" r:id="rId7"/>
    <p:sldId id="270" r:id="rId8"/>
    <p:sldId id="287" r:id="rId9"/>
    <p:sldId id="273" r:id="rId10"/>
    <p:sldId id="275" r:id="rId11"/>
    <p:sldId id="277" r:id="rId12"/>
    <p:sldId id="278" r:id="rId13"/>
    <p:sldId id="282" r:id="rId14"/>
    <p:sldId id="284" r:id="rId15"/>
    <p:sldId id="291" r:id="rId16"/>
    <p:sldId id="292" r:id="rId17"/>
    <p:sldId id="293" r:id="rId18"/>
    <p:sldId id="294" r:id="rId19"/>
    <p:sldId id="295" r:id="rId20"/>
    <p:sldId id="296" r:id="rId21"/>
    <p:sldId id="298" r:id="rId22"/>
    <p:sldId id="299" r:id="rId23"/>
    <p:sldId id="300" r:id="rId24"/>
    <p:sldId id="303" r:id="rId25"/>
    <p:sldId id="307" r:id="rId26"/>
    <p:sldId id="309" r:id="rId27"/>
    <p:sldId id="314" r:id="rId28"/>
    <p:sldId id="317" r:id="rId29"/>
    <p:sldId id="338" r:id="rId30"/>
    <p:sldId id="320" r:id="rId31"/>
    <p:sldId id="322" r:id="rId32"/>
    <p:sldId id="337" r:id="rId33"/>
    <p:sldId id="326" r:id="rId34"/>
    <p:sldId id="328" r:id="rId35"/>
    <p:sldId id="331" r:id="rId36"/>
    <p:sldId id="332" r:id="rId37"/>
    <p:sldId id="333" r:id="rId38"/>
    <p:sldId id="334" r:id="rId39"/>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4320" userDrawn="1">
          <p15:clr>
            <a:srgbClr val="A4A3A4"/>
          </p15:clr>
        </p15:guide>
        <p15:guide id="2" pos="393" userDrawn="1">
          <p15:clr>
            <a:srgbClr val="A4A3A4"/>
          </p15:clr>
        </p15:guide>
        <p15:guide id="3" orient="horz" pos="73" userDrawn="1">
          <p15:clr>
            <a:srgbClr val="A4A3A4"/>
          </p15:clr>
        </p15:guide>
        <p15:guide id="4" orient="horz" pos="2260" userDrawn="1">
          <p15:clr>
            <a:srgbClr val="A4A3A4"/>
          </p15:clr>
        </p15:guide>
        <p15:guide id="5" pos="3840" userDrawn="1">
          <p15:clr>
            <a:srgbClr val="A4A3A4"/>
          </p15:clr>
        </p15:guide>
        <p15:guide id="6" pos="76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4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7007" autoAdjust="0"/>
    <p:restoredTop sz="86384" autoAdjust="0"/>
  </p:normalViewPr>
  <p:slideViewPr>
    <p:cSldViewPr>
      <p:cViewPr varScale="1">
        <p:scale>
          <a:sx n="100" d="100"/>
          <a:sy n="100" d="100"/>
        </p:scale>
        <p:origin x="-732" y="-102"/>
      </p:cViewPr>
      <p:guideLst>
        <p:guide orient="horz" pos="4320"/>
        <p:guide orient="horz" pos="73"/>
        <p:guide orient="horz" pos="2260"/>
        <p:guide pos="393"/>
        <p:guide pos="3840"/>
        <p:guide pos="7680"/>
      </p:guideLst>
    </p:cSldViewPr>
  </p:slideViewPr>
  <p:outlineViewPr>
    <p:cViewPr>
      <p:scale>
        <a:sx n="33" d="100"/>
        <a:sy n="33" d="100"/>
      </p:scale>
      <p:origin x="0" y="573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A455CBC-1E65-4970-AF25-48E07D277218}" type="datetimeFigureOut">
              <a:rPr lang="ru-RU" smtClean="0"/>
              <a:t>14.03.2025</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82C3453-5E4F-4EDF-95A9-6D79DA6FD282}" type="slidenum">
              <a:rPr lang="ru-RU" smtClean="0"/>
              <a:t>‹#›</a:t>
            </a:fld>
            <a:endParaRPr lang="ru-RU"/>
          </a:p>
        </p:txBody>
      </p:sp>
    </p:spTree>
    <p:extLst>
      <p:ext uri="{BB962C8B-B14F-4D97-AF65-F5344CB8AC3E}">
        <p14:creationId xmlns:p14="http://schemas.microsoft.com/office/powerpoint/2010/main" val="32030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82C3453-5E4F-4EDF-95A9-6D79DA6FD282}" type="slidenum">
              <a:rPr lang="ru-RU" smtClean="0"/>
              <a:t>5</a:t>
            </a:fld>
            <a:endParaRPr lang="ru-RU"/>
          </a:p>
        </p:txBody>
      </p:sp>
    </p:spTree>
    <p:extLst>
      <p:ext uri="{BB962C8B-B14F-4D97-AF65-F5344CB8AC3E}">
        <p14:creationId xmlns:p14="http://schemas.microsoft.com/office/powerpoint/2010/main" val="371447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8"/>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14.03.2025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14.03.2025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41"/>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41"/>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14.03.2025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14.03.2025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3"/>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14.03.2025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14.03.2025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14.03.2025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14.03.2025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14.03.2025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273050"/>
            <a:ext cx="4011084"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14.03.2025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14.03.2025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13000">
              <a:schemeClr val="accent1">
                <a:lumMod val="20000"/>
                <a:lumOff val="80000"/>
              </a:schemeClr>
            </a:gs>
            <a:gs pos="37000">
              <a:schemeClr val="accent1">
                <a:tint val="23500"/>
                <a:satMod val="160000"/>
                <a:lumMod val="3000"/>
                <a:lumOff val="97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14.03.2025</a:t>
            </a:fld>
            <a:endParaRPr lang="ru-RU"/>
          </a:p>
        </p:txBody>
      </p:sp>
      <p:sp>
        <p:nvSpPr>
          <p:cNvPr id="5" name="Нижний колонтитул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nco.minjust.gov.ru/"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3392" y="1700808"/>
            <a:ext cx="11161240" cy="2088232"/>
          </a:xfrm>
        </p:spPr>
        <p:txBody>
          <a:bodyPr>
            <a:noAutofit/>
          </a:bodyPr>
          <a:lstStyle/>
          <a:p>
            <a:r>
              <a:rPr lang="ru-RU" sz="3800" b="1" dirty="0" smtClean="0">
                <a:solidFill>
                  <a:schemeClr val="tx1"/>
                </a:solidFill>
                <a:latin typeface="Times New Roman" pitchFamily="18" charset="0"/>
                <a:cs typeface="Times New Roman" pitchFamily="18" charset="0"/>
              </a:rPr>
              <a:t>Порядок </a:t>
            </a:r>
            <a:r>
              <a:rPr lang="ru-RU" sz="3800" b="1" dirty="0">
                <a:solidFill>
                  <a:schemeClr val="tx1"/>
                </a:solidFill>
                <a:latin typeface="Times New Roman" pitchFamily="18" charset="0"/>
                <a:cs typeface="Times New Roman" pitchFamily="18" charset="0"/>
              </a:rPr>
              <a:t>представления отчетности и </a:t>
            </a:r>
            <a:r>
              <a:rPr lang="ru-RU" sz="3800" b="1" dirty="0" smtClean="0">
                <a:solidFill>
                  <a:schemeClr val="tx1"/>
                </a:solidFill>
                <a:latin typeface="Times New Roman" pitchFamily="18" charset="0"/>
                <a:cs typeface="Times New Roman" pitchFamily="18" charset="0"/>
              </a:rPr>
              <a:t>размещения </a:t>
            </a:r>
            <a:r>
              <a:rPr lang="ru-RU" sz="3800" b="1" dirty="0">
                <a:solidFill>
                  <a:schemeClr val="tx1"/>
                </a:solidFill>
                <a:latin typeface="Times New Roman" pitchFamily="18" charset="0"/>
                <a:cs typeface="Times New Roman" pitchFamily="18" charset="0"/>
              </a:rPr>
              <a:t>уставов на </a:t>
            </a:r>
            <a:r>
              <a:rPr lang="ru-RU" sz="3800" b="1" dirty="0" smtClean="0">
                <a:solidFill>
                  <a:schemeClr val="tx1"/>
                </a:solidFill>
                <a:latin typeface="Times New Roman" pitchFamily="18" charset="0"/>
                <a:cs typeface="Times New Roman" pitchFamily="18" charset="0"/>
              </a:rPr>
              <a:t>Портале Минюста России </a:t>
            </a:r>
            <a:endParaRPr lang="ru-RU" sz="3800" b="1" dirty="0">
              <a:solidFill>
                <a:schemeClr val="tx1"/>
              </a:solidFill>
              <a:latin typeface="Times New Roman" pitchFamily="18" charset="0"/>
              <a:cs typeface="Times New Roman" pitchFamily="18" charset="0"/>
            </a:endParaRPr>
          </a:p>
        </p:txBody>
      </p:sp>
      <p:sp>
        <p:nvSpPr>
          <p:cNvPr id="6" name="TextBox 5"/>
          <p:cNvSpPr txBox="1"/>
          <p:nvPr/>
        </p:nvSpPr>
        <p:spPr>
          <a:xfrm>
            <a:off x="4295800" y="5517232"/>
            <a:ext cx="3094254" cy="523220"/>
          </a:xfrm>
          <a:prstGeom prst="rect">
            <a:avLst/>
          </a:prstGeom>
          <a:noFill/>
        </p:spPr>
        <p:txBody>
          <a:bodyPr wrap="square" rtlCol="0">
            <a:spAutoFit/>
          </a:bodyPr>
          <a:lstStyle/>
          <a:p>
            <a:pPr algn="ctr"/>
            <a:r>
              <a:rPr lang="en-US" sz="2800" b="1" dirty="0">
                <a:latin typeface="PT Astra Serif" pitchFamily="18" charset="-52"/>
                <a:ea typeface="PT Astra Serif" pitchFamily="18" charset="-52"/>
              </a:rPr>
              <a:t>nco.minjust.gov.ru</a:t>
            </a:r>
            <a:endParaRPr lang="ru-RU" sz="2800" b="1" dirty="0">
              <a:latin typeface="PT Astra Serif" pitchFamily="18" charset="-52"/>
              <a:ea typeface="PT Astra Serif" pitchFamily="18" charset="-52"/>
            </a:endParaRPr>
          </a:p>
        </p:txBody>
      </p:sp>
    </p:spTree>
    <p:extLst>
      <p:ext uri="{BB962C8B-B14F-4D97-AF65-F5344CB8AC3E}">
        <p14:creationId xmlns:p14="http://schemas.microsoft.com/office/powerpoint/2010/main" val="2235999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МальцеваЕЮ\Pictures\76.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1424" y="332656"/>
            <a:ext cx="10441160" cy="2514235"/>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МальцеваЕЮ\Pictures\7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3432" y="3573016"/>
            <a:ext cx="10297144" cy="2232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12547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55440" y="5229200"/>
            <a:ext cx="10225136" cy="1143000"/>
          </a:xfrm>
        </p:spPr>
        <p:txBody>
          <a:bodyPr>
            <a:normAutofit/>
          </a:bodyPr>
          <a:lstStyle/>
          <a:p>
            <a:r>
              <a:rPr lang="ru-RU" sz="1400" b="1" dirty="0">
                <a:latin typeface="Times New Roman" pitchFamily="18" charset="0"/>
                <a:cs typeface="Times New Roman" pitchFamily="18" charset="0"/>
              </a:rPr>
              <a:t>После сохранения информации, приступить к заполнению раздела «Устав</a:t>
            </a:r>
            <a:r>
              <a:rPr lang="ru-RU" sz="1400" b="1" dirty="0" smtClean="0">
                <a:latin typeface="Times New Roman" pitchFamily="18" charset="0"/>
                <a:cs typeface="Times New Roman" pitchFamily="18" charset="0"/>
              </a:rPr>
              <a:t>».</a:t>
            </a:r>
            <a:endParaRPr lang="ru-RU" sz="1400" b="1" dirty="0">
              <a:latin typeface="Times New Roman" pitchFamily="18" charset="0"/>
              <a:cs typeface="Times New Roman" pitchFamily="18" charset="0"/>
            </a:endParaRPr>
          </a:p>
        </p:txBody>
      </p:sp>
      <p:pic>
        <p:nvPicPr>
          <p:cNvPr id="21506" name="Picture 2" descr="C:\Users\МальцеваЕЮ\Pictures\9.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55440" y="404664"/>
            <a:ext cx="10297144" cy="4824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10845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F21CAE10-FD00-72D1-C16A-4142550FCAD4}"/>
              </a:ext>
            </a:extLst>
          </p:cNvPr>
          <p:cNvSpPr>
            <a:spLocks noGrp="1"/>
          </p:cNvSpPr>
          <p:nvPr>
            <p:ph type="title"/>
          </p:nvPr>
        </p:nvSpPr>
        <p:spPr>
          <a:xfrm>
            <a:off x="767408" y="274638"/>
            <a:ext cx="10513168" cy="994122"/>
          </a:xfrm>
        </p:spPr>
        <p:txBody>
          <a:bodyPr>
            <a:normAutofit/>
          </a:bodyPr>
          <a:lstStyle/>
          <a:p>
            <a:r>
              <a:rPr lang="ru-RU" sz="1400" b="1" dirty="0" smtClean="0">
                <a:latin typeface="Times New Roman" pitchFamily="18" charset="0"/>
                <a:cs typeface="Times New Roman" pitchFamily="18" charset="0"/>
              </a:rPr>
              <a:t>В раздел «Устав» необходимо внести сведения о действующей на данный момент редакции Устава некоммерческой организации.  Внести информацию о целях и видах деятельности некоммерческой организации, информацию о видах деятельности, приносящей доход. Также необходимо указать сведения о дате регистрации редакции устава. В данном разделе указывается дата внесения сведений об уставе в ЕГРЮЛ.</a:t>
            </a:r>
            <a:endParaRPr lang="ru-RU" sz="1400" b="1" dirty="0">
              <a:latin typeface="Times New Roman" pitchFamily="18" charset="0"/>
              <a:cs typeface="Times New Roman" pitchFamily="18" charset="0"/>
            </a:endParaRPr>
          </a:p>
        </p:txBody>
      </p:sp>
      <p:pic>
        <p:nvPicPr>
          <p:cNvPr id="6146" name="Picture 2" descr="C:\Users\МальцеваЕЮ\Pictures\78.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9416" y="1196752"/>
            <a:ext cx="10441160" cy="2281412"/>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МальцеваЕЮ\Pictures\7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416" y="3382513"/>
            <a:ext cx="10441160" cy="3358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34316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9BC22926-BB18-FF54-59DD-DC92EE438B5C}"/>
              </a:ext>
            </a:extLst>
          </p:cNvPr>
          <p:cNvSpPr>
            <a:spLocks noGrp="1"/>
          </p:cNvSpPr>
          <p:nvPr>
            <p:ph type="title"/>
          </p:nvPr>
        </p:nvSpPr>
        <p:spPr>
          <a:xfrm>
            <a:off x="623392" y="188640"/>
            <a:ext cx="10972800" cy="922114"/>
          </a:xfrm>
        </p:spPr>
        <p:txBody>
          <a:bodyPr>
            <a:normAutofit/>
          </a:bodyPr>
          <a:lstStyle/>
          <a:p>
            <a:r>
              <a:rPr lang="ru-RU" sz="1400" b="1" dirty="0" smtClean="0">
                <a:latin typeface="Times New Roman" pitchFamily="18" charset="0"/>
                <a:cs typeface="Times New Roman" pitchFamily="18" charset="0"/>
              </a:rPr>
              <a:t>Также в разделе «Устав» необходимо будет ответить на вопросы «Является организация благотворительной?», «Предусмотрено членство?», «отсутствуют ли органы по уставу?» и иные. После сохранения редактирование устава будет недоступно.</a:t>
            </a:r>
            <a:endParaRPr lang="ru-RU" sz="1400" b="1" dirty="0">
              <a:latin typeface="Times New Roman" pitchFamily="18" charset="0"/>
              <a:cs typeface="Times New Roman" pitchFamily="18" charset="0"/>
            </a:endParaRPr>
          </a:p>
        </p:txBody>
      </p:sp>
      <p:pic>
        <p:nvPicPr>
          <p:cNvPr id="7170" name="Picture 2" descr="C:\Users\МальцеваЕЮ\Pictures\80.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7408" y="908720"/>
            <a:ext cx="10297144" cy="2520279"/>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МальцеваЕЮ\Pictures\8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408" y="3717032"/>
            <a:ext cx="10297144" cy="311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3142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4038F244-3E3B-A206-C2B9-46AB374D9596}"/>
              </a:ext>
            </a:extLst>
          </p:cNvPr>
          <p:cNvSpPr>
            <a:spLocks noGrp="1"/>
          </p:cNvSpPr>
          <p:nvPr>
            <p:ph type="title"/>
          </p:nvPr>
        </p:nvSpPr>
        <p:spPr>
          <a:xfrm>
            <a:off x="911424" y="116632"/>
            <a:ext cx="10297144" cy="1224136"/>
          </a:xfrm>
        </p:spPr>
        <p:txBody>
          <a:bodyPr>
            <a:normAutofit fontScale="90000"/>
          </a:bodyPr>
          <a:lstStyle/>
          <a:p>
            <a:r>
              <a:rPr lang="ru-RU" sz="1400" b="1" dirty="0" smtClean="0">
                <a:latin typeface="Times New Roman" pitchFamily="18" charset="0"/>
                <a:cs typeface="Times New Roman" pitchFamily="18" charset="0"/>
              </a:rPr>
              <a:t>Следующим этапом необходимо заполнить раздел «Сведения о персональном составе организации», который подразделяется на  «Сведения об органе управления», «Персональный состав», «Официальный представитель организации (по ЕГРЮЛ)», «Работники». Для заполнения раздела «Сведения об органах управления» необходимо воспользоваться уставом. Для добавления информации необходимо нажать на «+добавить орган управления». И заполнить необходимую информацию в отношении всех органов управления, отраженных в уставе. Указать тип органа управления (высший, руководящий, исполнительный, иной), тип правления (коллегиальный, единоличный), наименование органа и периодичность проведения заседаний.</a:t>
            </a:r>
            <a:br>
              <a:rPr lang="ru-RU" sz="1400" b="1" dirty="0" smtClean="0">
                <a:latin typeface="Times New Roman" pitchFamily="18" charset="0"/>
                <a:cs typeface="Times New Roman" pitchFamily="18" charset="0"/>
              </a:rPr>
            </a:br>
            <a:endParaRPr lang="ru-RU" sz="1400" b="1" dirty="0">
              <a:latin typeface="Times New Roman" pitchFamily="18" charset="0"/>
              <a:cs typeface="Times New Roman" pitchFamily="18" charset="0"/>
            </a:endParaRPr>
          </a:p>
        </p:txBody>
      </p:sp>
      <p:pic>
        <p:nvPicPr>
          <p:cNvPr id="8194" name="Picture 2" descr="C:\Users\МальцеваЕЮ\Pictures\82.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83432" y="1357267"/>
            <a:ext cx="10225136" cy="2071733"/>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МальцеваЕЮ\Pictures\8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3432" y="3480163"/>
            <a:ext cx="10225136" cy="3379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6550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МальцеваЕЮ\Pictures\15.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1424" y="1340768"/>
            <a:ext cx="10441160" cy="5145643"/>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a:extLst>
              <a:ext uri="{FF2B5EF4-FFF2-40B4-BE49-F238E27FC236}">
                <a16:creationId xmlns="" xmlns:a16="http://schemas.microsoft.com/office/drawing/2014/main" id="{6A6D42B3-DABA-4A64-8FFF-272769FFDEF3}"/>
              </a:ext>
            </a:extLst>
          </p:cNvPr>
          <p:cNvSpPr>
            <a:spLocks noGrp="1"/>
          </p:cNvSpPr>
          <p:nvPr>
            <p:ph type="title"/>
          </p:nvPr>
        </p:nvSpPr>
        <p:spPr>
          <a:xfrm>
            <a:off x="623392" y="188640"/>
            <a:ext cx="10972800" cy="792088"/>
          </a:xfrm>
        </p:spPr>
        <p:txBody>
          <a:bodyPr>
            <a:normAutofit fontScale="90000"/>
          </a:bodyPr>
          <a:lstStyle/>
          <a:p>
            <a:r>
              <a:rPr lang="ru-RU" dirty="0">
                <a:latin typeface="Times New Roman" pitchFamily="18" charset="0"/>
                <a:cs typeface="Times New Roman" pitchFamily="18" charset="0"/>
              </a:rPr>
              <a:t> </a:t>
            </a:r>
            <a:r>
              <a:rPr lang="ru-RU" sz="1600" b="1" dirty="0">
                <a:latin typeface="Times New Roman" pitchFamily="18" charset="0"/>
                <a:cs typeface="Times New Roman" pitchFamily="18" charset="0"/>
              </a:rPr>
              <a:t>Каждый орган </a:t>
            </a:r>
            <a:r>
              <a:rPr lang="ru-RU" sz="1600" b="1" dirty="0" smtClean="0">
                <a:latin typeface="Times New Roman" pitchFamily="18" charset="0"/>
                <a:cs typeface="Times New Roman" pitchFamily="18" charset="0"/>
              </a:rPr>
              <a:t>управления необходимо </a:t>
            </a:r>
            <a:r>
              <a:rPr lang="ru-RU" sz="1600" b="1" dirty="0">
                <a:latin typeface="Times New Roman" pitchFamily="18" charset="0"/>
                <a:cs typeface="Times New Roman" pitchFamily="18" charset="0"/>
              </a:rPr>
              <a:t>привязать к действующей редакции устава. Для этого нажать на </a:t>
            </a:r>
            <a:r>
              <a:rPr lang="ru-RU" sz="1600" b="1" dirty="0" smtClean="0">
                <a:latin typeface="Times New Roman" pitchFamily="18" charset="0"/>
                <a:cs typeface="Times New Roman" pitchFamily="18" charset="0"/>
              </a:rPr>
              <a:t>«+привязать орган управления к уставу». В открывшимся окне выбрать действующий устав, указать дату и срок полномочий органа управления.</a:t>
            </a:r>
            <a:endParaRPr lang="ru-RU" sz="1600" b="1" dirty="0"/>
          </a:p>
        </p:txBody>
      </p:sp>
    </p:spTree>
    <p:extLst>
      <p:ext uri="{BB962C8B-B14F-4D97-AF65-F5344CB8AC3E}">
        <p14:creationId xmlns:p14="http://schemas.microsoft.com/office/powerpoint/2010/main" val="1013986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МальцеваЕЮ\Pictures\16.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1424" y="1268760"/>
            <a:ext cx="10441160" cy="5284098"/>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a:extLst>
              <a:ext uri="{FF2B5EF4-FFF2-40B4-BE49-F238E27FC236}">
                <a16:creationId xmlns="" xmlns:a16="http://schemas.microsoft.com/office/drawing/2014/main" id="{BB2399A7-D4AA-1308-CFD6-343454A30FF2}"/>
              </a:ext>
            </a:extLst>
          </p:cNvPr>
          <p:cNvSpPr>
            <a:spLocks noGrp="1"/>
          </p:cNvSpPr>
          <p:nvPr>
            <p:ph type="title"/>
          </p:nvPr>
        </p:nvSpPr>
        <p:spPr>
          <a:xfrm>
            <a:off x="623392" y="116632"/>
            <a:ext cx="10972800" cy="868958"/>
          </a:xfrm>
        </p:spPr>
        <p:txBody>
          <a:bodyPr>
            <a:normAutofit/>
          </a:bodyPr>
          <a:lstStyle/>
          <a:p>
            <a:r>
              <a:rPr lang="ru-RU" sz="1400" b="1" dirty="0" smtClean="0">
                <a:latin typeface="Times New Roman" pitchFamily="18" charset="0"/>
                <a:cs typeface="Times New Roman" pitchFamily="18" charset="0"/>
              </a:rPr>
              <a:t>Сведения об органах управления могут быть заполнены следующим образом</a:t>
            </a:r>
            <a:endParaRPr lang="ru-RU" sz="1400" b="1" dirty="0">
              <a:latin typeface="Times New Roman" pitchFamily="18" charset="0"/>
              <a:cs typeface="Times New Roman" pitchFamily="18" charset="0"/>
            </a:endParaRPr>
          </a:p>
        </p:txBody>
      </p:sp>
    </p:spTree>
    <p:extLst>
      <p:ext uri="{BB962C8B-B14F-4D97-AF65-F5344CB8AC3E}">
        <p14:creationId xmlns:p14="http://schemas.microsoft.com/office/powerpoint/2010/main" val="31460786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МальцеваЕЮ\Pictures\17.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9416" y="1124744"/>
            <a:ext cx="10441160" cy="5284495"/>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a:extLst>
              <a:ext uri="{FF2B5EF4-FFF2-40B4-BE49-F238E27FC236}">
                <a16:creationId xmlns="" xmlns:a16="http://schemas.microsoft.com/office/drawing/2014/main" id="{3D29BA06-3F92-96B0-AF50-86B8AF73DA53}"/>
              </a:ext>
            </a:extLst>
          </p:cNvPr>
          <p:cNvSpPr>
            <a:spLocks noGrp="1"/>
          </p:cNvSpPr>
          <p:nvPr>
            <p:ph type="title"/>
          </p:nvPr>
        </p:nvSpPr>
        <p:spPr>
          <a:xfrm>
            <a:off x="623392" y="116632"/>
            <a:ext cx="10972800" cy="1143000"/>
          </a:xfrm>
        </p:spPr>
        <p:txBody>
          <a:bodyPr>
            <a:normAutofit/>
          </a:bodyPr>
          <a:lstStyle/>
          <a:p>
            <a:r>
              <a:rPr lang="ru-RU" sz="1400" b="1" dirty="0">
                <a:latin typeface="Times New Roman" pitchFamily="18" charset="0"/>
                <a:cs typeface="Times New Roman" pitchFamily="18" charset="0"/>
              </a:rPr>
              <a:t>Сведения об органах управления могут быть заполнены следующим образом</a:t>
            </a:r>
            <a:endParaRPr lang="ru-RU" sz="1400" b="1" dirty="0"/>
          </a:p>
        </p:txBody>
      </p:sp>
    </p:spTree>
    <p:extLst>
      <p:ext uri="{BB962C8B-B14F-4D97-AF65-F5344CB8AC3E}">
        <p14:creationId xmlns:p14="http://schemas.microsoft.com/office/powerpoint/2010/main" val="2516289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МальцеваЕЮ\Pictures\18.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1425" y="1196752"/>
            <a:ext cx="10585176" cy="5184576"/>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a:extLst>
              <a:ext uri="{FF2B5EF4-FFF2-40B4-BE49-F238E27FC236}">
                <a16:creationId xmlns="" xmlns:a16="http://schemas.microsoft.com/office/drawing/2014/main" id="{C14FAE63-AC5E-E40E-0F9A-6A99962F46E6}"/>
              </a:ext>
            </a:extLst>
          </p:cNvPr>
          <p:cNvSpPr>
            <a:spLocks noGrp="1"/>
          </p:cNvSpPr>
          <p:nvPr>
            <p:ph type="title"/>
          </p:nvPr>
        </p:nvSpPr>
        <p:spPr>
          <a:xfrm>
            <a:off x="623392" y="260648"/>
            <a:ext cx="10972800" cy="940966"/>
          </a:xfrm>
        </p:spPr>
        <p:txBody>
          <a:bodyPr>
            <a:normAutofit/>
          </a:bodyPr>
          <a:lstStyle/>
          <a:p>
            <a:r>
              <a:rPr lang="ru-RU" sz="1400" b="1" dirty="0">
                <a:latin typeface="Times New Roman" pitchFamily="18" charset="0"/>
                <a:cs typeface="Times New Roman" pitchFamily="18" charset="0"/>
              </a:rPr>
              <a:t>Сведения об органах управления могут быть заполнены следующим образом</a:t>
            </a:r>
          </a:p>
        </p:txBody>
      </p:sp>
    </p:spTree>
    <p:extLst>
      <p:ext uri="{BB962C8B-B14F-4D97-AF65-F5344CB8AC3E}">
        <p14:creationId xmlns:p14="http://schemas.microsoft.com/office/powerpoint/2010/main" val="32714999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МальцеваЕЮ\Pictures\19.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9416" y="1196752"/>
            <a:ext cx="10513168" cy="5400600"/>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a:extLst>
              <a:ext uri="{FF2B5EF4-FFF2-40B4-BE49-F238E27FC236}">
                <a16:creationId xmlns="" xmlns:a16="http://schemas.microsoft.com/office/drawing/2014/main" id="{FB568C4B-DE88-3244-15B0-C4FFF59D4897}"/>
              </a:ext>
            </a:extLst>
          </p:cNvPr>
          <p:cNvSpPr>
            <a:spLocks noGrp="1"/>
          </p:cNvSpPr>
          <p:nvPr>
            <p:ph type="title"/>
          </p:nvPr>
        </p:nvSpPr>
        <p:spPr>
          <a:xfrm>
            <a:off x="623392" y="116632"/>
            <a:ext cx="10972800" cy="1143000"/>
          </a:xfrm>
        </p:spPr>
        <p:txBody>
          <a:bodyPr>
            <a:normAutofit/>
          </a:bodyPr>
          <a:lstStyle/>
          <a:p>
            <a:r>
              <a:rPr lang="ru-RU" sz="1400" b="1" dirty="0" smtClean="0">
                <a:latin typeface="Times New Roman" pitchFamily="18" charset="0"/>
                <a:cs typeface="Times New Roman" pitchFamily="18" charset="0"/>
              </a:rPr>
              <a:t>Раздел «Сведения об органах управления» может быть заполнен следующим образом</a:t>
            </a:r>
            <a:endParaRPr lang="ru-RU" sz="1400" b="1" dirty="0">
              <a:latin typeface="Times New Roman" pitchFamily="18" charset="0"/>
              <a:cs typeface="Times New Roman" pitchFamily="18" charset="0"/>
            </a:endParaRPr>
          </a:p>
        </p:txBody>
      </p:sp>
    </p:spTree>
    <p:extLst>
      <p:ext uri="{BB962C8B-B14F-4D97-AF65-F5344CB8AC3E}">
        <p14:creationId xmlns:p14="http://schemas.microsoft.com/office/powerpoint/2010/main" val="3967963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7408" y="1124744"/>
            <a:ext cx="10513168" cy="567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Заголовок 2">
            <a:extLst>
              <a:ext uri="{FF2B5EF4-FFF2-40B4-BE49-F238E27FC236}">
                <a16:creationId xmlns="" xmlns:a16="http://schemas.microsoft.com/office/drawing/2014/main" id="{CF046A8D-A532-373C-C689-BC700F75880F}"/>
              </a:ext>
            </a:extLst>
          </p:cNvPr>
          <p:cNvSpPr>
            <a:spLocks noGrp="1"/>
          </p:cNvSpPr>
          <p:nvPr>
            <p:ph type="title"/>
          </p:nvPr>
        </p:nvSpPr>
        <p:spPr>
          <a:xfrm>
            <a:off x="767408" y="3473"/>
            <a:ext cx="10513168" cy="1143000"/>
          </a:xfrm>
        </p:spPr>
        <p:txBody>
          <a:bodyPr>
            <a:normAutofit/>
          </a:bodyPr>
          <a:lstStyle/>
          <a:p>
            <a:r>
              <a:rPr lang="ru-RU" sz="1400" b="1" dirty="0" smtClean="0">
                <a:latin typeface="Times New Roman" pitchFamily="18" charset="0"/>
                <a:cs typeface="Times New Roman" pitchFamily="18" charset="0"/>
              </a:rPr>
              <a:t>Для размещения отчетности и устава некоммерческой организации необходимо зайти на Портал Минюста России по адресу: </a:t>
            </a:r>
            <a:r>
              <a:rPr lang="en-US" sz="1400" b="1" dirty="0">
                <a:latin typeface="Times New Roman" pitchFamily="18" charset="0"/>
                <a:cs typeface="Times New Roman" pitchFamily="18" charset="0"/>
                <a:hlinkClick r:id="rId3"/>
              </a:rPr>
              <a:t>https://</a:t>
            </a:r>
            <a:r>
              <a:rPr lang="en-US" sz="1400" b="1" dirty="0" smtClean="0">
                <a:latin typeface="Times New Roman" pitchFamily="18" charset="0"/>
                <a:cs typeface="Times New Roman" pitchFamily="18" charset="0"/>
                <a:hlinkClick r:id="rId3"/>
              </a:rPr>
              <a:t>nco.minjust.gov.ru</a:t>
            </a:r>
            <a:r>
              <a:rPr lang="ru-RU" sz="1400" b="1" dirty="0" smtClean="0">
                <a:latin typeface="Times New Roman" pitchFamily="18" charset="0"/>
                <a:cs typeface="Times New Roman" pitchFamily="18" charset="0"/>
              </a:rPr>
              <a:t>. На главной странице перед входом в личный кабинет ознакомиться с инструкцией.</a:t>
            </a:r>
            <a:endParaRPr lang="ru-RU" sz="1400" b="1" dirty="0">
              <a:latin typeface="Times New Roman" pitchFamily="18" charset="0"/>
              <a:cs typeface="Times New Roman" pitchFamily="18" charset="0"/>
            </a:endParaRPr>
          </a:p>
        </p:txBody>
      </p:sp>
    </p:spTree>
    <p:extLst>
      <p:ext uri="{BB962C8B-B14F-4D97-AF65-F5344CB8AC3E}">
        <p14:creationId xmlns:p14="http://schemas.microsoft.com/office/powerpoint/2010/main" val="19797872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D2F156D5-D615-30E2-C805-59B3334BDA49}"/>
              </a:ext>
            </a:extLst>
          </p:cNvPr>
          <p:cNvSpPr>
            <a:spLocks noGrp="1"/>
          </p:cNvSpPr>
          <p:nvPr>
            <p:ph type="title"/>
          </p:nvPr>
        </p:nvSpPr>
        <p:spPr>
          <a:xfrm>
            <a:off x="767408" y="3473"/>
            <a:ext cx="10729192" cy="1143000"/>
          </a:xfrm>
        </p:spPr>
        <p:txBody>
          <a:bodyPr>
            <a:normAutofit/>
          </a:bodyPr>
          <a:lstStyle/>
          <a:p>
            <a:r>
              <a:rPr lang="ru-RU" sz="1400" b="1" dirty="0" smtClean="0">
                <a:latin typeface="Times New Roman" pitchFamily="18" charset="0"/>
                <a:cs typeface="Times New Roman" pitchFamily="18" charset="0"/>
              </a:rPr>
              <a:t>Для заполнения раздела «Персональный состав» необходимо нажать на «+Добавить участника персонального состава органа управления».  В появившемся окне выбрать в отношении какого лица необходимо заполнить сведения, в отношении физического либо юридического лица, индивидуального предпринимателя. </a:t>
            </a:r>
            <a:endParaRPr lang="ru-RU" sz="1400" b="1" dirty="0">
              <a:latin typeface="Times New Roman" pitchFamily="18" charset="0"/>
              <a:cs typeface="Times New Roman" pitchFamily="18" charset="0"/>
            </a:endParaRPr>
          </a:p>
        </p:txBody>
      </p:sp>
      <p:pic>
        <p:nvPicPr>
          <p:cNvPr id="1026" name="Picture 2" descr="C:\Users\МальцеваЕЮ\Pictures\84.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9416" y="1196752"/>
            <a:ext cx="10513168" cy="183615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МальцеваЕЮ\Pictures\8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416" y="3381337"/>
            <a:ext cx="10513168" cy="2921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62253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МальцеваЕЮ\Pictures\22.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7408" y="1412776"/>
            <a:ext cx="10513168" cy="5112568"/>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a:extLst>
              <a:ext uri="{FF2B5EF4-FFF2-40B4-BE49-F238E27FC236}">
                <a16:creationId xmlns="" xmlns:a16="http://schemas.microsoft.com/office/drawing/2014/main" id="{3CE4D902-B63D-8721-71CF-9AC0E3B957F6}"/>
              </a:ext>
            </a:extLst>
          </p:cNvPr>
          <p:cNvSpPr>
            <a:spLocks noGrp="1"/>
          </p:cNvSpPr>
          <p:nvPr>
            <p:ph type="title"/>
          </p:nvPr>
        </p:nvSpPr>
        <p:spPr>
          <a:xfrm>
            <a:off x="767408" y="274638"/>
            <a:ext cx="10441160" cy="1143000"/>
          </a:xfrm>
        </p:spPr>
        <p:txBody>
          <a:bodyPr>
            <a:normAutofit/>
          </a:bodyPr>
          <a:lstStyle/>
          <a:p>
            <a:r>
              <a:rPr lang="ru-RU" sz="1400" b="1" dirty="0" smtClean="0">
                <a:latin typeface="Times New Roman" pitchFamily="18" charset="0"/>
                <a:cs typeface="Times New Roman" pitchFamily="18" charset="0"/>
              </a:rPr>
              <a:t>Далее для физического лица необходимо заполнить сведения о Ф.И.О., дате рождения, данные документа, удостоверяющего личность, иные сведения. Для юридического лица необходимо заполнить сведения о наименовании, ОГРН, ИНН, принадлежность к органу управления, иные сведения.</a:t>
            </a:r>
            <a:endParaRPr lang="ru-RU" sz="1400" b="1" dirty="0">
              <a:latin typeface="Times New Roman" pitchFamily="18" charset="0"/>
              <a:cs typeface="Times New Roman" pitchFamily="18" charset="0"/>
            </a:endParaRPr>
          </a:p>
        </p:txBody>
      </p:sp>
    </p:spTree>
    <p:extLst>
      <p:ext uri="{BB962C8B-B14F-4D97-AF65-F5344CB8AC3E}">
        <p14:creationId xmlns:p14="http://schemas.microsoft.com/office/powerpoint/2010/main" val="11642249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МальцеваЕЮ\Pictures\23.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548680"/>
            <a:ext cx="12191999" cy="5950625"/>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a:extLst>
              <a:ext uri="{FF2B5EF4-FFF2-40B4-BE49-F238E27FC236}">
                <a16:creationId xmlns="" xmlns:a16="http://schemas.microsoft.com/office/drawing/2014/main" id="{E59F7DAA-B7BA-DA31-10E7-31D54BB84FC7}"/>
              </a:ext>
            </a:extLst>
          </p:cNvPr>
          <p:cNvSpPr>
            <a:spLocks noGrp="1"/>
          </p:cNvSpPr>
          <p:nvPr>
            <p:ph type="title"/>
          </p:nvPr>
        </p:nvSpPr>
        <p:spPr/>
        <p:txBody>
          <a:bodyPr/>
          <a:lstStyle/>
          <a:p>
            <a:endParaRPr lang="ru-RU" dirty="0"/>
          </a:p>
        </p:txBody>
      </p:sp>
    </p:spTree>
    <p:extLst>
      <p:ext uri="{BB962C8B-B14F-4D97-AF65-F5344CB8AC3E}">
        <p14:creationId xmlns:p14="http://schemas.microsoft.com/office/powerpoint/2010/main" val="9414136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597AC592-35D4-11D7-8EDC-A863165EE91B}"/>
              </a:ext>
            </a:extLst>
          </p:cNvPr>
          <p:cNvSpPr>
            <a:spLocks noGrp="1"/>
          </p:cNvSpPr>
          <p:nvPr>
            <p:ph type="title"/>
          </p:nvPr>
        </p:nvSpPr>
        <p:spPr>
          <a:xfrm>
            <a:off x="767408" y="274638"/>
            <a:ext cx="10513168" cy="1143000"/>
          </a:xfrm>
        </p:spPr>
        <p:txBody>
          <a:bodyPr>
            <a:normAutofit/>
          </a:bodyPr>
          <a:lstStyle/>
          <a:p>
            <a:r>
              <a:rPr lang="ru-RU" sz="1400" b="1" dirty="0" smtClean="0">
                <a:latin typeface="Times New Roman" pitchFamily="18" charset="0"/>
                <a:cs typeface="Times New Roman" pitchFamily="18" charset="0"/>
              </a:rPr>
              <a:t>Для заполнения сведений об официальном представителе организации (по ЕГРЮЛ) необходимо нажать на «+ добавить участника персонального состава органа управления», в появившемся окне заполнить персональные сведения на каждого представителя некоммерческой организации, имеющего право без доверенности действовать от имени организации (Ф.И.О. дата рождения, данные документа, удостоверяющие личность, дату приема в члены (участники) и иные сведения)</a:t>
            </a:r>
            <a:endParaRPr lang="ru-RU" sz="1400" b="1" dirty="0">
              <a:latin typeface="Times New Roman" pitchFamily="18" charset="0"/>
              <a:cs typeface="Times New Roman" pitchFamily="18" charset="0"/>
            </a:endParaRPr>
          </a:p>
        </p:txBody>
      </p:sp>
      <p:pic>
        <p:nvPicPr>
          <p:cNvPr id="2050" name="Picture 2" descr="C:\Users\МальцеваЕЮ\Pictures\86.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13098" y="1484784"/>
            <a:ext cx="10009112" cy="172726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МальцеваЕЮ\Pictures\8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464" y="3429000"/>
            <a:ext cx="9361040" cy="3077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88272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009F34A9-BF95-C500-44DB-23453E8F51DD}"/>
              </a:ext>
            </a:extLst>
          </p:cNvPr>
          <p:cNvSpPr>
            <a:spLocks noGrp="1"/>
          </p:cNvSpPr>
          <p:nvPr>
            <p:ph type="title"/>
          </p:nvPr>
        </p:nvSpPr>
        <p:spPr>
          <a:xfrm>
            <a:off x="839416" y="116632"/>
            <a:ext cx="10369152" cy="868958"/>
          </a:xfrm>
        </p:spPr>
        <p:txBody>
          <a:bodyPr>
            <a:normAutofit/>
          </a:bodyPr>
          <a:lstStyle/>
          <a:p>
            <a:r>
              <a:rPr lang="ru-RU" sz="1400" b="1" dirty="0" smtClean="0">
                <a:latin typeface="Times New Roman" pitchFamily="18" charset="0"/>
                <a:cs typeface="Times New Roman" pitchFamily="18" charset="0"/>
              </a:rPr>
              <a:t>Сведения раздела «Работники» заполняются аналогично  разделу «Официальный представитель организации по ЕГРЮЛ». Также имеется возможность  пакетной загрузки сведений о работниках некоммерческой организации. Для этого необходимо скачать шаблон формы, заполнить и загрузить на Портал.</a:t>
            </a:r>
            <a:endParaRPr lang="ru-RU" sz="1400" b="1" dirty="0">
              <a:latin typeface="Times New Roman" pitchFamily="18" charset="0"/>
              <a:cs typeface="Times New Roman" pitchFamily="18" charset="0"/>
            </a:endParaRPr>
          </a:p>
        </p:txBody>
      </p:sp>
      <p:pic>
        <p:nvPicPr>
          <p:cNvPr id="3074" name="Picture 2" descr="C:\Users\МальцеваЕЮ\Pictures\89.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9416" y="980728"/>
            <a:ext cx="10369152" cy="253330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МальцеваЕЮ\Pictures\9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416" y="3501008"/>
            <a:ext cx="10369152" cy="3356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60333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5F2E548C-06DA-EBB7-8AD1-E7DE48CC9714}"/>
              </a:ext>
            </a:extLst>
          </p:cNvPr>
          <p:cNvSpPr>
            <a:spLocks noGrp="1"/>
          </p:cNvSpPr>
          <p:nvPr>
            <p:ph type="title"/>
          </p:nvPr>
        </p:nvSpPr>
        <p:spPr>
          <a:xfrm>
            <a:off x="839416" y="274638"/>
            <a:ext cx="10441160" cy="634082"/>
          </a:xfrm>
        </p:spPr>
        <p:txBody>
          <a:bodyPr>
            <a:normAutofit/>
          </a:bodyPr>
          <a:lstStyle/>
          <a:p>
            <a:r>
              <a:rPr lang="ru-RU" sz="1400" b="1" dirty="0" smtClean="0">
                <a:latin typeface="Times New Roman" pitchFamily="18" charset="0"/>
                <a:cs typeface="Times New Roman" pitchFamily="18" charset="0"/>
              </a:rPr>
              <a:t>Для заполнения раздела «Ящики для сбора пожертвований»  необходимо нажать «+Добавить ящик», в появившемся окне указать инвентарный номер ящика и  его вид (стационарный или переносной)</a:t>
            </a:r>
            <a:endParaRPr lang="ru-RU" sz="1400" b="1" dirty="0">
              <a:latin typeface="Times New Roman" pitchFamily="18" charset="0"/>
              <a:cs typeface="Times New Roman" pitchFamily="18" charset="0"/>
            </a:endParaRPr>
          </a:p>
        </p:txBody>
      </p:sp>
      <p:pic>
        <p:nvPicPr>
          <p:cNvPr id="4098" name="Picture 2" descr="C:\Users\МальцеваЕЮ\Pictures\9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9416" y="908720"/>
            <a:ext cx="10441160" cy="2304256"/>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МальцеваЕЮ\Pictures\9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416" y="3356992"/>
            <a:ext cx="10369152" cy="3501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84174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3A890E92-D17B-F41B-8B9D-8A49448D119A}"/>
              </a:ext>
            </a:extLst>
          </p:cNvPr>
          <p:cNvSpPr>
            <a:spLocks noGrp="1"/>
          </p:cNvSpPr>
          <p:nvPr>
            <p:ph type="title"/>
          </p:nvPr>
        </p:nvSpPr>
        <p:spPr>
          <a:xfrm>
            <a:off x="839416" y="116632"/>
            <a:ext cx="10441160" cy="634082"/>
          </a:xfrm>
        </p:spPr>
        <p:txBody>
          <a:bodyPr>
            <a:normAutofit/>
          </a:bodyPr>
          <a:lstStyle/>
          <a:p>
            <a:r>
              <a:rPr lang="ru-RU" sz="1400" b="1" dirty="0" smtClean="0">
                <a:latin typeface="Times New Roman" pitchFamily="18" charset="0"/>
                <a:cs typeface="Times New Roman" pitchFamily="18" charset="0"/>
              </a:rPr>
              <a:t>Для заполнения раздела «Программы и мероприятия», необходимо поставить «да» в разделе «Программная деятельность осуществляется». Затем добавить сведения о программе (статус, наименование, территория и иные сведения). </a:t>
            </a:r>
            <a:endParaRPr lang="ru-RU" sz="1400" b="1" dirty="0">
              <a:latin typeface="Times New Roman" pitchFamily="18" charset="0"/>
              <a:cs typeface="Times New Roman" pitchFamily="18" charset="0"/>
            </a:endParaRPr>
          </a:p>
        </p:txBody>
      </p:sp>
      <p:pic>
        <p:nvPicPr>
          <p:cNvPr id="5122" name="Picture 2" descr="C:\Users\МальцеваЕЮ\Pictures\93.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52389" y="692696"/>
            <a:ext cx="10441160" cy="2413372"/>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МальцеваЕЮ\Pictures\9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416" y="3356991"/>
            <a:ext cx="10369152" cy="3475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90349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DBAB1045-20FF-7232-00D8-767D5CDF6E15}"/>
              </a:ext>
            </a:extLst>
          </p:cNvPr>
          <p:cNvSpPr>
            <a:spLocks noGrp="1"/>
          </p:cNvSpPr>
          <p:nvPr>
            <p:ph type="title"/>
          </p:nvPr>
        </p:nvSpPr>
        <p:spPr>
          <a:xfrm>
            <a:off x="767408" y="17190"/>
            <a:ext cx="10297144" cy="868958"/>
          </a:xfrm>
        </p:spPr>
        <p:txBody>
          <a:bodyPr>
            <a:normAutofit/>
          </a:bodyPr>
          <a:lstStyle/>
          <a:p>
            <a:r>
              <a:rPr lang="ru-RU" sz="1400" b="1" dirty="0" smtClean="0">
                <a:latin typeface="Times New Roman" pitchFamily="18" charset="0"/>
                <a:cs typeface="Times New Roman" pitchFamily="18" charset="0"/>
              </a:rPr>
              <a:t>После заполнения всех необходимых сведений приступить к размещению Устава некоммерческой организации. В разделе «Отчеты и уставы» необходимо нажать «Новая форма». В появившемся окне выбрать необходимый отчет и указать дату  внесения записи об изменении устава в ЕГРЮЛ, затем нажать «ОК»</a:t>
            </a:r>
            <a:endParaRPr lang="ru-RU" sz="1400" b="1" dirty="0">
              <a:latin typeface="Times New Roman" pitchFamily="18" charset="0"/>
              <a:cs typeface="Times New Roman" pitchFamily="18" charset="0"/>
            </a:endParaRPr>
          </a:p>
        </p:txBody>
      </p:sp>
      <p:pic>
        <p:nvPicPr>
          <p:cNvPr id="1026" name="Picture 2" descr="C:\Users\МальцеваЕЮ\Pictures\95.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7408" y="980728"/>
            <a:ext cx="10297144" cy="214848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МальцеваЕЮ\Pictures\9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408" y="3140968"/>
            <a:ext cx="10297144" cy="3312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13264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1D7F8C60-BCD1-41E2-0D2F-0AEE59CD093A}"/>
              </a:ext>
            </a:extLst>
          </p:cNvPr>
          <p:cNvSpPr>
            <a:spLocks noGrp="1"/>
          </p:cNvSpPr>
          <p:nvPr>
            <p:ph type="title"/>
          </p:nvPr>
        </p:nvSpPr>
        <p:spPr>
          <a:xfrm>
            <a:off x="609599" y="40432"/>
            <a:ext cx="10972800" cy="707119"/>
          </a:xfrm>
        </p:spPr>
        <p:txBody>
          <a:bodyPr>
            <a:normAutofit/>
          </a:bodyPr>
          <a:lstStyle/>
          <a:p>
            <a:r>
              <a:rPr lang="ru-RU" sz="1400" b="1" dirty="0" smtClean="0">
                <a:latin typeface="Times New Roman" pitchFamily="18" charset="0"/>
                <a:cs typeface="Times New Roman" pitchFamily="18" charset="0"/>
              </a:rPr>
              <a:t>Справа нажимаем на           ,  затем «Редактировать».</a:t>
            </a:r>
            <a:endParaRPr lang="ru-RU" sz="1400" b="1" dirty="0">
              <a:latin typeface="Times New Roman" pitchFamily="18" charset="0"/>
              <a:cs typeface="Times New Roman" pitchFamily="18" charset="0"/>
            </a:endParaRPr>
          </a:p>
        </p:txBody>
      </p:sp>
      <p:pic>
        <p:nvPicPr>
          <p:cNvPr id="2050" name="Picture 2" descr="C:\Users\МальцеваЕЮ\Pictures\9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7968" y="116632"/>
            <a:ext cx="360039" cy="36004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МальцеваЕЮ\Pictures\100.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31403" y="620688"/>
            <a:ext cx="10513168" cy="308555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МальцеваЕЮ\Pictures\1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408" y="3695895"/>
            <a:ext cx="10441160" cy="3045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87729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1400" b="1" dirty="0" smtClean="0">
                <a:latin typeface="Times New Roman" pitchFamily="18" charset="0"/>
                <a:cs typeface="Times New Roman" pitchFamily="18" charset="0"/>
              </a:rPr>
              <a:t>Необходимо подтвердить сведения об организации. </a:t>
            </a:r>
            <a:endParaRPr lang="ru-RU" sz="1400" b="1" dirty="0">
              <a:latin typeface="Times New Roman" pitchFamily="18" charset="0"/>
              <a:cs typeface="Times New Roman" pitchFamily="18" charset="0"/>
            </a:endParaRPr>
          </a:p>
        </p:txBody>
      </p:sp>
      <p:pic>
        <p:nvPicPr>
          <p:cNvPr id="1026" name="Picture 2" descr="C:\Users\adminI\Downloads\2025-03-14_10-26-50.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96418" y="1124744"/>
            <a:ext cx="11044197" cy="5499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86304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9416" y="1182854"/>
            <a:ext cx="10513168" cy="5675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Заголовок 2">
            <a:extLst>
              <a:ext uri="{FF2B5EF4-FFF2-40B4-BE49-F238E27FC236}">
                <a16:creationId xmlns="" xmlns:a16="http://schemas.microsoft.com/office/drawing/2014/main" id="{4BDF47AF-C2DA-2279-B66E-601AAD3B6E00}"/>
              </a:ext>
            </a:extLst>
          </p:cNvPr>
          <p:cNvSpPr>
            <a:spLocks noGrp="1"/>
          </p:cNvSpPr>
          <p:nvPr>
            <p:ph type="title"/>
          </p:nvPr>
        </p:nvSpPr>
        <p:spPr>
          <a:xfrm>
            <a:off x="839416" y="0"/>
            <a:ext cx="10513168" cy="1143000"/>
          </a:xfrm>
        </p:spPr>
        <p:txBody>
          <a:bodyPr>
            <a:normAutofit/>
          </a:bodyPr>
          <a:lstStyle/>
          <a:p>
            <a:r>
              <a:rPr lang="ru-RU" sz="1400" b="1" dirty="0" smtClean="0">
                <a:latin typeface="Times New Roman" pitchFamily="18" charset="0"/>
                <a:cs typeface="Times New Roman" pitchFamily="18" charset="0"/>
              </a:rPr>
              <a:t>Для работы с личным кабинетом на Портале Минюста России некоммерческой организацией должны быть выполнены необходимые  требования.</a:t>
            </a:r>
            <a:endParaRPr lang="ru-RU" sz="1400" b="1" dirty="0">
              <a:latin typeface="Times New Roman" pitchFamily="18" charset="0"/>
              <a:cs typeface="Times New Roman" pitchFamily="18" charset="0"/>
            </a:endParaRPr>
          </a:p>
        </p:txBody>
      </p:sp>
    </p:spTree>
    <p:extLst>
      <p:ext uri="{BB962C8B-B14F-4D97-AF65-F5344CB8AC3E}">
        <p14:creationId xmlns:p14="http://schemas.microsoft.com/office/powerpoint/2010/main" val="16461803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5B3306AB-FA8C-DD7C-AE17-833B492CBFBD}"/>
              </a:ext>
            </a:extLst>
          </p:cNvPr>
          <p:cNvSpPr>
            <a:spLocks noGrp="1"/>
          </p:cNvSpPr>
          <p:nvPr>
            <p:ph type="title"/>
          </p:nvPr>
        </p:nvSpPr>
        <p:spPr>
          <a:xfrm>
            <a:off x="1127448" y="116632"/>
            <a:ext cx="10153128" cy="432048"/>
          </a:xfrm>
        </p:spPr>
        <p:txBody>
          <a:bodyPr>
            <a:normAutofit/>
          </a:bodyPr>
          <a:lstStyle/>
          <a:p>
            <a:r>
              <a:rPr lang="ru-RU" sz="1400" b="1" dirty="0" smtClean="0">
                <a:latin typeface="Times New Roman" pitchFamily="18" charset="0"/>
                <a:cs typeface="Times New Roman" pitchFamily="18" charset="0"/>
              </a:rPr>
              <a:t>Необходимо выбрать файл «Устава», нажать «Далее», затем  «Отправить»</a:t>
            </a:r>
            <a:endParaRPr lang="ru-RU" sz="1400" b="1" dirty="0">
              <a:latin typeface="Times New Roman" pitchFamily="18" charset="0"/>
              <a:cs typeface="Times New Roman" pitchFamily="18" charset="0"/>
            </a:endParaRPr>
          </a:p>
        </p:txBody>
      </p:sp>
      <p:pic>
        <p:nvPicPr>
          <p:cNvPr id="1026" name="Picture 2" descr="C:\Users\МальцеваЕЮ\Pictures\102.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9536" y="476672"/>
            <a:ext cx="8424936" cy="331236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МальцеваЕЮ\Pictures\10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552" y="3649251"/>
            <a:ext cx="8208912" cy="3092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39425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17046717-2015-52E9-4D68-75390F6D427B}"/>
              </a:ext>
            </a:extLst>
          </p:cNvPr>
          <p:cNvSpPr>
            <a:spLocks noGrp="1"/>
          </p:cNvSpPr>
          <p:nvPr>
            <p:ph type="title"/>
          </p:nvPr>
        </p:nvSpPr>
        <p:spPr>
          <a:xfrm>
            <a:off x="623392" y="116633"/>
            <a:ext cx="10972800" cy="576064"/>
          </a:xfrm>
        </p:spPr>
        <p:txBody>
          <a:bodyPr>
            <a:normAutofit/>
          </a:bodyPr>
          <a:lstStyle/>
          <a:p>
            <a:r>
              <a:rPr lang="ru-RU" sz="1400" b="1" dirty="0" smtClean="0">
                <a:latin typeface="Times New Roman" pitchFamily="18" charset="0"/>
                <a:cs typeface="Times New Roman" pitchFamily="18" charset="0"/>
              </a:rPr>
              <a:t>Чтобы разместить отчет необходимо в разделе «Отчеты и уставы, в подразделе «К заполнению» , напротив «Отчетная форма о деятельности НКО за 2024 год» нажать на           и  выбрать «Редактировать»</a:t>
            </a:r>
            <a:endParaRPr lang="ru-RU" sz="1400" b="1" dirty="0">
              <a:latin typeface="Times New Roman" pitchFamily="18" charset="0"/>
              <a:cs typeface="Times New Roman" pitchFamily="18" charset="0"/>
            </a:endParaRPr>
          </a:p>
        </p:txBody>
      </p:sp>
      <p:pic>
        <p:nvPicPr>
          <p:cNvPr id="4" name="Picture 2" descr="C:\Users\МальцеваЕЮ\Pictures\98.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21767" y="404664"/>
            <a:ext cx="305018" cy="25202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МальцеваЕЮ\Pictures\105.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95400" y="686805"/>
            <a:ext cx="10972800" cy="324625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МальцеваЕЮ\Pictures\106.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9416" y="3645024"/>
            <a:ext cx="10729192" cy="3083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27184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1400" b="1" dirty="0" smtClean="0">
                <a:latin typeface="Times New Roman" pitchFamily="18" charset="0"/>
                <a:cs typeface="Times New Roman" pitchFamily="18" charset="0"/>
              </a:rPr>
              <a:t>Необходимо дождаться сообщения о том , что данные профиля успешно загружены</a:t>
            </a:r>
            <a:endParaRPr lang="ru-RU" sz="1400" b="1" dirty="0">
              <a:latin typeface="Times New Roman" pitchFamily="18" charset="0"/>
              <a:cs typeface="Times New Roman" pitchFamily="18" charset="0"/>
            </a:endParaRPr>
          </a:p>
        </p:txBody>
      </p:sp>
      <p:pic>
        <p:nvPicPr>
          <p:cNvPr id="2050" name="Picture 2" descr="C:\Users\adminI\Downloads\2025-03-14_10-28-0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7885" y="1052736"/>
            <a:ext cx="11202731" cy="5564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46382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804DA9BD-C2DA-9724-9978-67A92716B397}"/>
              </a:ext>
            </a:extLst>
          </p:cNvPr>
          <p:cNvSpPr>
            <a:spLocks noGrp="1"/>
          </p:cNvSpPr>
          <p:nvPr>
            <p:ph type="title"/>
          </p:nvPr>
        </p:nvSpPr>
        <p:spPr>
          <a:xfrm>
            <a:off x="537592" y="44624"/>
            <a:ext cx="10972800" cy="1143000"/>
          </a:xfrm>
        </p:spPr>
        <p:txBody>
          <a:bodyPr>
            <a:normAutofit fontScale="90000"/>
          </a:bodyPr>
          <a:lstStyle/>
          <a:p>
            <a:r>
              <a:rPr lang="ru-RU" sz="1400" b="1" dirty="0" smtClean="0">
                <a:latin typeface="Times New Roman" pitchFamily="18" charset="0"/>
                <a:cs typeface="Times New Roman" pitchFamily="18" charset="0"/>
              </a:rPr>
              <a:t>Указать отчетный год</a:t>
            </a:r>
            <a:r>
              <a:rPr lang="ru-RU" sz="1400" b="1" dirty="0">
                <a:latin typeface="Times New Roman" pitchFamily="18" charset="0"/>
                <a:cs typeface="Times New Roman" pitchFamily="18" charset="0"/>
              </a:rPr>
              <a:t>, за который представляется отчет </a:t>
            </a:r>
            <a:r>
              <a:rPr lang="ru-RU" sz="1400" b="1" dirty="0" smtClean="0">
                <a:latin typeface="Times New Roman" pitchFamily="18" charset="0"/>
                <a:cs typeface="Times New Roman" pitchFamily="18" charset="0"/>
              </a:rPr>
              <a:t>(общественным объединениям необходимо  также указать год, </a:t>
            </a:r>
            <a:r>
              <a:rPr lang="ru-RU" sz="1400" b="1" dirty="0">
                <a:latin typeface="Times New Roman" pitchFamily="18" charset="0"/>
                <a:cs typeface="Times New Roman" pitchFamily="18" charset="0"/>
              </a:rPr>
              <a:t>в котором </a:t>
            </a:r>
            <a:r>
              <a:rPr lang="ru-RU" sz="1400" b="1" dirty="0" smtClean="0">
                <a:latin typeface="Times New Roman" pitchFamily="18" charset="0"/>
                <a:cs typeface="Times New Roman" pitchFamily="18" charset="0"/>
              </a:rPr>
              <a:t>они продолжают </a:t>
            </a:r>
            <a:r>
              <a:rPr lang="ru-RU" sz="1400" b="1" dirty="0">
                <a:latin typeface="Times New Roman" pitchFamily="18" charset="0"/>
                <a:cs typeface="Times New Roman" pitchFamily="18" charset="0"/>
              </a:rPr>
              <a:t>свою деятельность</a:t>
            </a:r>
            <a:r>
              <a:rPr lang="ru-RU" sz="1400" b="1" dirty="0" smtClean="0">
                <a:latin typeface="Times New Roman" pitchFamily="18" charset="0"/>
                <a:cs typeface="Times New Roman" pitchFamily="18" charset="0"/>
              </a:rPr>
              <a:t>). Затем некоммерческим организациям необходимо ответить на вопросы: «1. Поступления имущества составили менее 3 млн. рублей?; 2. Учредители, участники, члены  не являются иностранными гражданами, юридическими лицами,  лицами без гражданства?; 3. Отсутствовало ли имущество, денежные средства от иностранных </a:t>
            </a:r>
            <a:r>
              <a:rPr lang="ru-RU" sz="1400" b="1" smtClean="0">
                <a:latin typeface="Times New Roman" pitchFamily="18" charset="0"/>
                <a:cs typeface="Times New Roman" pitchFamily="18" charset="0"/>
              </a:rPr>
              <a:t>источников?»</a:t>
            </a:r>
            <a:endParaRPr lang="ru-RU" sz="1400" dirty="0"/>
          </a:p>
        </p:txBody>
      </p:sp>
      <p:pic>
        <p:nvPicPr>
          <p:cNvPr id="3074" name="Picture 2" descr="C:\Users\МальцеваЕЮ\Pictures\107.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27448" y="1124744"/>
            <a:ext cx="9793088" cy="2952328"/>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МальцеваЕЮ\Pictures\10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7448" y="3705147"/>
            <a:ext cx="9793088" cy="3150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9057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МальцеваЕЮ\Pictures\53.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7408" y="980728"/>
            <a:ext cx="10688202" cy="4824536"/>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a:extLst>
              <a:ext uri="{FF2B5EF4-FFF2-40B4-BE49-F238E27FC236}">
                <a16:creationId xmlns="" xmlns:a16="http://schemas.microsoft.com/office/drawing/2014/main" id="{A1648D5E-7A39-921E-FE3C-72D847E49F47}"/>
              </a:ext>
            </a:extLst>
          </p:cNvPr>
          <p:cNvSpPr>
            <a:spLocks noGrp="1"/>
          </p:cNvSpPr>
          <p:nvPr>
            <p:ph type="title"/>
          </p:nvPr>
        </p:nvSpPr>
        <p:spPr>
          <a:xfrm>
            <a:off x="623392" y="188640"/>
            <a:ext cx="10972800" cy="1012974"/>
          </a:xfrm>
        </p:spPr>
        <p:txBody>
          <a:bodyPr>
            <a:normAutofit/>
          </a:bodyPr>
          <a:lstStyle/>
          <a:p>
            <a:r>
              <a:rPr lang="ru-RU" sz="1400" b="1" dirty="0" smtClean="0">
                <a:latin typeface="Times New Roman" pitchFamily="18" charset="0"/>
                <a:cs typeface="Times New Roman" pitchFamily="18" charset="0"/>
              </a:rPr>
              <a:t>Необходимо проверить подтянувшиеся сведения  о высшем органе управления, руководящем составе,  персональном составе, работниках, лице, имеющем право без доверенности действовать от имени организации.</a:t>
            </a:r>
            <a:endParaRPr lang="ru-RU" sz="1400" b="1" dirty="0">
              <a:latin typeface="Times New Roman" pitchFamily="18" charset="0"/>
              <a:cs typeface="Times New Roman" pitchFamily="18" charset="0"/>
            </a:endParaRPr>
          </a:p>
        </p:txBody>
      </p:sp>
    </p:spTree>
    <p:extLst>
      <p:ext uri="{BB962C8B-B14F-4D97-AF65-F5344CB8AC3E}">
        <p14:creationId xmlns:p14="http://schemas.microsoft.com/office/powerpoint/2010/main" val="224793853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МальцеваЕЮ\Pictures\56.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95400" y="1412776"/>
            <a:ext cx="10376446" cy="5258283"/>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a:extLst>
              <a:ext uri="{FF2B5EF4-FFF2-40B4-BE49-F238E27FC236}">
                <a16:creationId xmlns="" xmlns:a16="http://schemas.microsoft.com/office/drawing/2014/main" id="{714A8D2F-020A-4453-A811-EDE177BA72D7}"/>
              </a:ext>
            </a:extLst>
          </p:cNvPr>
          <p:cNvSpPr>
            <a:spLocks noGrp="1"/>
          </p:cNvSpPr>
          <p:nvPr>
            <p:ph type="title"/>
          </p:nvPr>
        </p:nvSpPr>
        <p:spPr/>
        <p:txBody>
          <a:bodyPr>
            <a:normAutofit/>
          </a:bodyPr>
          <a:lstStyle/>
          <a:p>
            <a:r>
              <a:rPr lang="ru-RU" sz="1400" b="1" dirty="0" smtClean="0">
                <a:latin typeface="Times New Roman" pitchFamily="18" charset="0"/>
                <a:cs typeface="Times New Roman" pitchFamily="18" charset="0"/>
              </a:rPr>
              <a:t>После проверки сведении об органах управления и работниках, общественным объединениям Портал предложит заполнить информацию о суммах поступления и расходования денежных средств и иного имущества,  полученных от иностранных источников. Иным некоммерческим организациям Портал предложит заполнить информацию о расходовании денежных средств и иного имущества.</a:t>
            </a:r>
            <a:endParaRPr lang="ru-RU" sz="1400" b="1" dirty="0">
              <a:latin typeface="Times New Roman" pitchFamily="18" charset="0"/>
              <a:cs typeface="Times New Roman" pitchFamily="18" charset="0"/>
            </a:endParaRPr>
          </a:p>
        </p:txBody>
      </p:sp>
    </p:spTree>
    <p:extLst>
      <p:ext uri="{BB962C8B-B14F-4D97-AF65-F5344CB8AC3E}">
        <p14:creationId xmlns:p14="http://schemas.microsoft.com/office/powerpoint/2010/main" val="194085184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МальцеваЕЮ\Pictures\57.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83432" y="1412776"/>
            <a:ext cx="10370372" cy="5196210"/>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a:extLst>
              <a:ext uri="{FF2B5EF4-FFF2-40B4-BE49-F238E27FC236}">
                <a16:creationId xmlns="" xmlns:a16="http://schemas.microsoft.com/office/drawing/2014/main" id="{B409214A-0859-CE03-C66E-80765A50D5E3}"/>
              </a:ext>
            </a:extLst>
          </p:cNvPr>
          <p:cNvSpPr>
            <a:spLocks noGrp="1"/>
          </p:cNvSpPr>
          <p:nvPr>
            <p:ph type="title"/>
          </p:nvPr>
        </p:nvSpPr>
        <p:spPr/>
        <p:txBody>
          <a:bodyPr>
            <a:normAutofit/>
          </a:bodyPr>
          <a:lstStyle/>
          <a:p>
            <a:r>
              <a:rPr lang="ru-RU" sz="1400" b="1" dirty="0" smtClean="0">
                <a:latin typeface="Times New Roman" pitchFamily="18" charset="0"/>
                <a:cs typeface="Times New Roman" pitchFamily="18" charset="0"/>
              </a:rPr>
              <a:t>После заполнения всех сведений необходимо нажать на вкладку «Подписать и отправить». В появившемся окне выбрать подписанта и подпись. Затем нажать «Подписать».</a:t>
            </a:r>
            <a:endParaRPr lang="ru-RU" sz="1400" b="1" dirty="0">
              <a:latin typeface="Times New Roman" pitchFamily="18" charset="0"/>
              <a:cs typeface="Times New Roman" pitchFamily="18" charset="0"/>
            </a:endParaRPr>
          </a:p>
        </p:txBody>
      </p:sp>
    </p:spTree>
    <p:extLst>
      <p:ext uri="{BB962C8B-B14F-4D97-AF65-F5344CB8AC3E}">
        <p14:creationId xmlns:p14="http://schemas.microsoft.com/office/powerpoint/2010/main" val="40750076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МальцеваЕЮ\Pictures\58.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203550"/>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a:extLst>
              <a:ext uri="{FF2B5EF4-FFF2-40B4-BE49-F238E27FC236}">
                <a16:creationId xmlns="" xmlns:a16="http://schemas.microsoft.com/office/drawing/2014/main" id="{8136AB4B-369D-75A5-1C14-83096AC8DA90}"/>
              </a:ext>
            </a:extLst>
          </p:cNvPr>
          <p:cNvSpPr>
            <a:spLocks noGrp="1"/>
          </p:cNvSpPr>
          <p:nvPr>
            <p:ph type="title"/>
          </p:nvPr>
        </p:nvSpPr>
        <p:spPr/>
        <p:txBody>
          <a:bodyPr/>
          <a:lstStyle/>
          <a:p>
            <a:endParaRPr lang="ru-RU"/>
          </a:p>
        </p:txBody>
      </p:sp>
    </p:spTree>
    <p:extLst>
      <p:ext uri="{BB962C8B-B14F-4D97-AF65-F5344CB8AC3E}">
        <p14:creationId xmlns:p14="http://schemas.microsoft.com/office/powerpoint/2010/main" val="4613148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39BA4E61-0713-B5E7-508E-89684C454FBB}"/>
              </a:ext>
            </a:extLst>
          </p:cNvPr>
          <p:cNvSpPr>
            <a:spLocks noGrp="1"/>
          </p:cNvSpPr>
          <p:nvPr>
            <p:ph type="title"/>
          </p:nvPr>
        </p:nvSpPr>
        <p:spPr>
          <a:xfrm>
            <a:off x="623392" y="0"/>
            <a:ext cx="10972800" cy="1143000"/>
          </a:xfrm>
        </p:spPr>
        <p:txBody>
          <a:bodyPr>
            <a:normAutofit/>
          </a:bodyPr>
          <a:lstStyle/>
          <a:p>
            <a:r>
              <a:rPr lang="ru-RU" sz="1400" b="1" dirty="0" smtClean="0">
                <a:latin typeface="Times New Roman" pitchFamily="18" charset="0"/>
                <a:cs typeface="Times New Roman" pitchFamily="18" charset="0"/>
              </a:rPr>
              <a:t>Направленные в </a:t>
            </a:r>
            <a:r>
              <a:rPr lang="ru-RU" sz="1400" b="1" dirty="0">
                <a:latin typeface="Times New Roman" pitchFamily="18" charset="0"/>
                <a:cs typeface="Times New Roman" pitchFamily="18" charset="0"/>
              </a:rPr>
              <a:t>М</a:t>
            </a:r>
            <a:r>
              <a:rPr lang="ru-RU" sz="1400" b="1" dirty="0" smtClean="0">
                <a:latin typeface="Times New Roman" pitchFamily="18" charset="0"/>
                <a:cs typeface="Times New Roman" pitchFamily="18" charset="0"/>
              </a:rPr>
              <a:t>инюст России отчеты перемещаются в раздел «Архив».</a:t>
            </a:r>
            <a:br>
              <a:rPr lang="ru-RU" sz="1400" b="1" dirty="0" smtClean="0">
                <a:latin typeface="Times New Roman" pitchFamily="18" charset="0"/>
                <a:cs typeface="Times New Roman" pitchFamily="18" charset="0"/>
              </a:rPr>
            </a:br>
            <a:r>
              <a:rPr lang="ru-RU" sz="1400" b="1" dirty="0" smtClean="0">
                <a:latin typeface="Times New Roman" pitchFamily="18" charset="0"/>
                <a:cs typeface="Times New Roman" pitchFamily="18" charset="0"/>
              </a:rPr>
              <a:t>Если отчет успешно прошел проверку, то статус «отправлено» измениться на «статус «проверено», если будут установлены неточности, то статус измениться на «проверка не пройдена».</a:t>
            </a:r>
            <a:endParaRPr lang="ru-RU" sz="1400" b="1" dirty="0">
              <a:latin typeface="Times New Roman" pitchFamily="18" charset="0"/>
              <a:cs typeface="Times New Roman" pitchFamily="18" charset="0"/>
            </a:endParaRPr>
          </a:p>
        </p:txBody>
      </p:sp>
      <p:pic>
        <p:nvPicPr>
          <p:cNvPr id="5122" name="Picture 2" descr="C:\Users\МальцеваЕЮ\Pictures\64.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3392" y="1124744"/>
            <a:ext cx="10809471" cy="5472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26165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7408" y="1412775"/>
            <a:ext cx="10585176" cy="5373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Заголовок 2">
            <a:extLst>
              <a:ext uri="{FF2B5EF4-FFF2-40B4-BE49-F238E27FC236}">
                <a16:creationId xmlns="" xmlns:a16="http://schemas.microsoft.com/office/drawing/2014/main" id="{4977F8B4-F899-1F77-88EA-FD025AD9AA7E}"/>
              </a:ext>
            </a:extLst>
          </p:cNvPr>
          <p:cNvSpPr>
            <a:spLocks noGrp="1"/>
          </p:cNvSpPr>
          <p:nvPr>
            <p:ph type="title"/>
          </p:nvPr>
        </p:nvSpPr>
        <p:spPr>
          <a:xfrm>
            <a:off x="767408" y="274638"/>
            <a:ext cx="10585176" cy="1143000"/>
          </a:xfrm>
        </p:spPr>
        <p:txBody>
          <a:bodyPr>
            <a:normAutofit/>
          </a:bodyPr>
          <a:lstStyle/>
          <a:p>
            <a:r>
              <a:rPr lang="ru-RU" sz="1400" b="1" dirty="0" smtClean="0">
                <a:latin typeface="Times New Roman" pitchFamily="18" charset="0"/>
                <a:cs typeface="Times New Roman" pitchFamily="18" charset="0"/>
              </a:rPr>
              <a:t>Для того, чтобы прикрепить руководителя к некоммерческой организации необходимо зайти в учетную запись физического лица на портале государственных </a:t>
            </a:r>
            <a:r>
              <a:rPr lang="ru-RU" sz="1400" b="1" dirty="0">
                <a:latin typeface="Times New Roman" pitchFamily="18" charset="0"/>
                <a:cs typeface="Times New Roman" pitchFamily="18" charset="0"/>
              </a:rPr>
              <a:t>услуг (ЕПГУ</a:t>
            </a:r>
            <a:r>
              <a:rPr lang="ru-RU" sz="1400" b="1" dirty="0" smtClean="0">
                <a:latin typeface="Times New Roman" pitchFamily="18" charset="0"/>
                <a:cs typeface="Times New Roman" pitchFamily="18" charset="0"/>
              </a:rPr>
              <a:t>).</a:t>
            </a:r>
            <a:endParaRPr lang="ru-RU" sz="1400" b="1" dirty="0">
              <a:latin typeface="Times New Roman" pitchFamily="18" charset="0"/>
              <a:cs typeface="Times New Roman" pitchFamily="18" charset="0"/>
            </a:endParaRPr>
          </a:p>
        </p:txBody>
      </p:sp>
    </p:spTree>
    <p:extLst>
      <p:ext uri="{BB962C8B-B14F-4D97-AF65-F5344CB8AC3E}">
        <p14:creationId xmlns:p14="http://schemas.microsoft.com/office/powerpoint/2010/main" val="9274274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AAC31C5E-8277-68E7-526C-2C0028DEE0F0}"/>
              </a:ext>
            </a:extLst>
          </p:cNvPr>
          <p:cNvSpPr>
            <a:spLocks noGrp="1"/>
          </p:cNvSpPr>
          <p:nvPr>
            <p:ph type="title"/>
          </p:nvPr>
        </p:nvSpPr>
        <p:spPr>
          <a:xfrm>
            <a:off x="767408" y="274638"/>
            <a:ext cx="10607800" cy="634082"/>
          </a:xfrm>
        </p:spPr>
        <p:txBody>
          <a:bodyPr>
            <a:normAutofit/>
          </a:bodyPr>
          <a:lstStyle/>
          <a:p>
            <a:pPr fontAlgn="base"/>
            <a:r>
              <a:rPr lang="ru-RU" sz="1400" b="1" dirty="0" smtClean="0">
                <a:latin typeface="Times New Roman" pitchFamily="18" charset="0"/>
                <a:cs typeface="Times New Roman" pitchFamily="18" charset="0"/>
              </a:rPr>
              <a:t>Необходимо нажать «Все организации и роли»,</a:t>
            </a:r>
            <a:r>
              <a:rPr lang="ru-RU" sz="1400" b="1" dirty="0">
                <a:latin typeface="Times New Roman" pitchFamily="18" charset="0"/>
                <a:cs typeface="Times New Roman" pitchFamily="18" charset="0"/>
              </a:rPr>
              <a:t> </a:t>
            </a:r>
            <a:r>
              <a:rPr lang="ru-RU" sz="1400" b="1" dirty="0" smtClean="0">
                <a:latin typeface="Times New Roman" pitchFamily="18" charset="0"/>
                <a:cs typeface="Times New Roman" pitchFamily="18" charset="0"/>
              </a:rPr>
              <a:t>выбрать «Создать»</a:t>
            </a:r>
            <a:r>
              <a:rPr lang="ru-RU" sz="1400" b="1" dirty="0">
                <a:latin typeface="Times New Roman" pitchFamily="18" charset="0"/>
                <a:cs typeface="Times New Roman" pitchFamily="18" charset="0"/>
              </a:rPr>
              <a:t> → </a:t>
            </a:r>
            <a:r>
              <a:rPr lang="ru-RU" sz="1400" b="1" dirty="0" smtClean="0">
                <a:latin typeface="Times New Roman" pitchFamily="18" charset="0"/>
                <a:cs typeface="Times New Roman" pitchFamily="18" charset="0"/>
              </a:rPr>
              <a:t>«Организации». </a:t>
            </a:r>
            <a:endParaRPr lang="ru-RU" sz="1400" b="1" dirty="0"/>
          </a:p>
        </p:txBody>
      </p:sp>
      <p:pic>
        <p:nvPicPr>
          <p:cNvPr id="1028" name="Picture 4" descr="C:\Users\МальцеваЕЮ\Pictures\65.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7408" y="980728"/>
            <a:ext cx="10585176" cy="331236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МальцеваЕЮ\Pictures\66.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408" y="3693766"/>
            <a:ext cx="10607800" cy="316423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112224" y="3573016"/>
            <a:ext cx="792088"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667420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85EA3C89-88CF-7B36-C78C-9627E8FE389E}"/>
              </a:ext>
            </a:extLst>
          </p:cNvPr>
          <p:cNvSpPr>
            <a:spLocks noGrp="1"/>
          </p:cNvSpPr>
          <p:nvPr>
            <p:ph type="title"/>
          </p:nvPr>
        </p:nvSpPr>
        <p:spPr>
          <a:xfrm>
            <a:off x="609600" y="274638"/>
            <a:ext cx="10972800" cy="634082"/>
          </a:xfrm>
        </p:spPr>
        <p:txBody>
          <a:bodyPr>
            <a:normAutofit/>
          </a:bodyPr>
          <a:lstStyle/>
          <a:p>
            <a:r>
              <a:rPr lang="ru-RU" sz="1400" b="1" dirty="0">
                <a:latin typeface="Times New Roman" pitchFamily="18" charset="0"/>
                <a:cs typeface="Times New Roman" pitchFamily="18" charset="0"/>
              </a:rPr>
              <a:t>Необходимо нажать «Все организации и роли», выбрать «Создать» → «Организации</a:t>
            </a:r>
            <a:r>
              <a:rPr lang="ru-RU" sz="1400" b="1" dirty="0" smtClean="0">
                <a:latin typeface="Times New Roman" pitchFamily="18" charset="0"/>
                <a:cs typeface="Times New Roman" pitchFamily="18" charset="0"/>
              </a:rPr>
              <a:t>». </a:t>
            </a:r>
            <a:endParaRPr lang="ru-RU" sz="1400" b="1" dirty="0"/>
          </a:p>
        </p:txBody>
      </p:sp>
      <p:pic>
        <p:nvPicPr>
          <p:cNvPr id="2051" name="Picture 3" descr="C:\Users\МальцеваЕЮ\Pictures\70.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83432" y="1052736"/>
            <a:ext cx="10153128" cy="235131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МальцеваЕЮ\Pictures\7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3432" y="3573016"/>
            <a:ext cx="10153128" cy="2434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04004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7408" y="1196752"/>
            <a:ext cx="10729192" cy="5512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Заголовок 2">
            <a:extLst>
              <a:ext uri="{FF2B5EF4-FFF2-40B4-BE49-F238E27FC236}">
                <a16:creationId xmlns="" xmlns:a16="http://schemas.microsoft.com/office/drawing/2014/main" id="{F508A2E7-866F-5591-EA73-7CBBA18632C2}"/>
              </a:ext>
            </a:extLst>
          </p:cNvPr>
          <p:cNvSpPr>
            <a:spLocks noGrp="1"/>
          </p:cNvSpPr>
          <p:nvPr>
            <p:ph type="title"/>
          </p:nvPr>
        </p:nvSpPr>
        <p:spPr>
          <a:xfrm>
            <a:off x="983432" y="188640"/>
            <a:ext cx="10598968" cy="1143000"/>
          </a:xfrm>
        </p:spPr>
        <p:txBody>
          <a:bodyPr>
            <a:normAutofit/>
          </a:bodyPr>
          <a:lstStyle/>
          <a:p>
            <a:r>
              <a:rPr lang="ru-RU" sz="1400" b="1" dirty="0" smtClean="0">
                <a:latin typeface="Times New Roman" pitchFamily="18" charset="0"/>
                <a:cs typeface="Times New Roman" pitchFamily="18" charset="0"/>
              </a:rPr>
              <a:t>Подключить </a:t>
            </a:r>
            <a:r>
              <a:rPr lang="en-US" sz="1400" b="1" dirty="0">
                <a:latin typeface="Times New Roman" pitchFamily="18" charset="0"/>
                <a:cs typeface="Times New Roman" pitchFamily="18" charset="0"/>
              </a:rPr>
              <a:t>USB-</a:t>
            </a:r>
            <a:r>
              <a:rPr lang="ru-RU" sz="1400" b="1" dirty="0" err="1" smtClean="0">
                <a:latin typeface="Times New Roman" pitchFamily="18" charset="0"/>
                <a:cs typeface="Times New Roman" pitchFamily="18" charset="0"/>
              </a:rPr>
              <a:t>токен</a:t>
            </a:r>
            <a:r>
              <a:rPr lang="ru-RU" sz="1400" b="1" dirty="0" smtClean="0">
                <a:latin typeface="Times New Roman" pitchFamily="18" charset="0"/>
                <a:cs typeface="Times New Roman" pitchFamily="18" charset="0"/>
              </a:rPr>
              <a:t> с</a:t>
            </a:r>
            <a:r>
              <a:rPr lang="ru-RU" sz="1400" b="1" dirty="0">
                <a:latin typeface="Times New Roman" pitchFamily="18" charset="0"/>
                <a:cs typeface="Times New Roman" pitchFamily="18" charset="0"/>
              </a:rPr>
              <a:t> </a:t>
            </a:r>
            <a:r>
              <a:rPr lang="ru-RU" sz="1400" b="1" dirty="0" smtClean="0">
                <a:latin typeface="Times New Roman" pitchFamily="18" charset="0"/>
                <a:cs typeface="Times New Roman" pitchFamily="18" charset="0"/>
              </a:rPr>
              <a:t>Усиленной Квалифицированной Электронной Подписью  </a:t>
            </a:r>
            <a:r>
              <a:rPr lang="ru-RU" sz="1400" b="1" dirty="0">
                <a:latin typeface="Times New Roman" pitchFamily="18" charset="0"/>
                <a:cs typeface="Times New Roman" pitchFamily="18" charset="0"/>
              </a:rPr>
              <a:t>в компьютер и нажать «Продолжить». Дождаться окончания проверки, ввести корпоративную электронную почту и номер телефона и нажать «</a:t>
            </a:r>
            <a:r>
              <a:rPr lang="ru-RU" sz="1400" b="1" dirty="0" smtClean="0">
                <a:latin typeface="Times New Roman" pitchFamily="18" charset="0"/>
                <a:cs typeface="Times New Roman" pitchFamily="18" charset="0"/>
              </a:rPr>
              <a:t>Отправить</a:t>
            </a:r>
            <a:r>
              <a:rPr lang="ru-RU" sz="1400" b="1" dirty="0">
                <a:latin typeface="Times New Roman" pitchFamily="18" charset="0"/>
                <a:cs typeface="Times New Roman" pitchFamily="18" charset="0"/>
              </a:rPr>
              <a:t>». Необходимо дождаться окончания проверки — она занимает от 15 минут до 5 календарных </a:t>
            </a:r>
            <a:r>
              <a:rPr lang="ru-RU" sz="1400" b="1" dirty="0" smtClean="0">
                <a:latin typeface="Times New Roman" pitchFamily="18" charset="0"/>
                <a:cs typeface="Times New Roman" pitchFamily="18" charset="0"/>
              </a:rPr>
              <a:t>дней. </a:t>
            </a:r>
            <a:r>
              <a:rPr lang="ru-RU" sz="1400" b="1" dirty="0">
                <a:latin typeface="Times New Roman" pitchFamily="18" charset="0"/>
                <a:cs typeface="Times New Roman" pitchFamily="18" charset="0"/>
              </a:rPr>
              <a:t>Уведомление о результате проверки придёт на электронную почту, указанную в учетной записи </a:t>
            </a:r>
            <a:r>
              <a:rPr lang="ru-RU" sz="1400" b="1" dirty="0" smtClean="0">
                <a:latin typeface="Times New Roman" pitchFamily="18" charset="0"/>
                <a:cs typeface="Times New Roman" pitchFamily="18" charset="0"/>
              </a:rPr>
              <a:t>гражданина.</a:t>
            </a:r>
            <a:endParaRPr lang="ru-RU" sz="1400" b="1" dirty="0"/>
          </a:p>
        </p:txBody>
      </p:sp>
      <p:sp>
        <p:nvSpPr>
          <p:cNvPr id="2" name="Прямоугольник 1"/>
          <p:cNvSpPr/>
          <p:nvPr/>
        </p:nvSpPr>
        <p:spPr>
          <a:xfrm>
            <a:off x="8616280" y="1340768"/>
            <a:ext cx="864096"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2300084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190EC75A-B695-8062-FC4F-AF09299E124A}"/>
              </a:ext>
            </a:extLst>
          </p:cNvPr>
          <p:cNvSpPr>
            <a:spLocks noGrp="1"/>
          </p:cNvSpPr>
          <p:nvPr>
            <p:ph type="title"/>
          </p:nvPr>
        </p:nvSpPr>
        <p:spPr>
          <a:xfrm>
            <a:off x="1271464" y="188640"/>
            <a:ext cx="10009112" cy="868958"/>
          </a:xfrm>
        </p:spPr>
        <p:txBody>
          <a:bodyPr>
            <a:normAutofit fontScale="90000"/>
          </a:bodyPr>
          <a:lstStyle/>
          <a:p>
            <a:r>
              <a:rPr lang="ru-RU" sz="1400" b="1" dirty="0" smtClean="0">
                <a:latin typeface="Times New Roman" pitchFamily="18" charset="0"/>
                <a:cs typeface="Times New Roman" pitchFamily="18" charset="0"/>
              </a:rPr>
              <a:t>После выполнения необходимых требований можно приступить к работе в личном кабинете на Портале Минюста России. Для этого необходимо нажать на вкладку «Войти» и пройти авторизацию </a:t>
            </a:r>
            <a:r>
              <a:rPr lang="ru-RU" sz="1400" b="1" dirty="0">
                <a:latin typeface="Times New Roman" pitchFamily="18" charset="0"/>
                <a:cs typeface="Times New Roman" pitchFamily="18" charset="0"/>
              </a:rPr>
              <a:t>через </a:t>
            </a:r>
            <a:r>
              <a:rPr lang="ru-RU" sz="1400" b="1" dirty="0" smtClean="0">
                <a:latin typeface="Times New Roman" pitchFamily="18" charset="0"/>
                <a:cs typeface="Times New Roman" pitchFamily="18" charset="0"/>
              </a:rPr>
              <a:t>Портал </a:t>
            </a:r>
            <a:r>
              <a:rPr lang="ru-RU" sz="1400" b="1" dirty="0">
                <a:latin typeface="Times New Roman" pitchFamily="18" charset="0"/>
                <a:cs typeface="Times New Roman" pitchFamily="18" charset="0"/>
              </a:rPr>
              <a:t>государственных услуг (</a:t>
            </a:r>
            <a:r>
              <a:rPr lang="ru-RU" sz="1400" b="1" dirty="0" smtClean="0">
                <a:latin typeface="Times New Roman" pitchFamily="18" charset="0"/>
                <a:cs typeface="Times New Roman" pitchFamily="18" charset="0"/>
              </a:rPr>
              <a:t>ЕПГУ) (ввести логин и пароль от учетной записи руководителя). Затем для входа выбрать некоммерческую организацию.</a:t>
            </a:r>
            <a:endParaRPr lang="ru-RU" sz="1400" b="1" dirty="0">
              <a:latin typeface="Times New Roman" pitchFamily="18" charset="0"/>
              <a:cs typeface="Times New Roman" pitchFamily="18" charset="0"/>
            </a:endParaRPr>
          </a:p>
        </p:txBody>
      </p:sp>
      <p:pic>
        <p:nvPicPr>
          <p:cNvPr id="3074" name="Picture 2" descr="C:\Users\МальцеваЕЮ\Pictures\72.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271464" y="1075774"/>
            <a:ext cx="9937104" cy="2651704"/>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МальцеваЕЮ\Pictures\7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464" y="3753374"/>
            <a:ext cx="9937104" cy="2555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43350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 xmlns:a16="http://schemas.microsoft.com/office/drawing/2014/main" id="{6A380042-27B7-825C-04A3-FD0E5627A87B}"/>
              </a:ext>
            </a:extLst>
          </p:cNvPr>
          <p:cNvSpPr>
            <a:spLocks noGrp="1"/>
          </p:cNvSpPr>
          <p:nvPr>
            <p:ph type="title"/>
          </p:nvPr>
        </p:nvSpPr>
        <p:spPr>
          <a:xfrm>
            <a:off x="839416" y="188640"/>
            <a:ext cx="10441160" cy="648072"/>
          </a:xfrm>
        </p:spPr>
        <p:txBody>
          <a:bodyPr>
            <a:normAutofit/>
          </a:bodyPr>
          <a:lstStyle/>
          <a:p>
            <a:r>
              <a:rPr lang="ru-RU" sz="1400" b="1" dirty="0" smtClean="0">
                <a:latin typeface="Times New Roman" pitchFamily="18" charset="0"/>
                <a:cs typeface="Times New Roman" pitchFamily="18" charset="0"/>
              </a:rPr>
              <a:t>Сначала необходимо заполнить раздел «Профиль» (состоит из 5 шагов). Большинство сведений в разделе будут уже предустановлены системой (наименование, ИНН, ОГРН, адрес), их необходимо проверить, пустые графы заполнить.</a:t>
            </a:r>
            <a:endParaRPr lang="ru-RU" sz="1400" b="1" dirty="0">
              <a:latin typeface="Times New Roman" pitchFamily="18" charset="0"/>
              <a:cs typeface="Times New Roman" pitchFamily="18" charset="0"/>
            </a:endParaRPr>
          </a:p>
        </p:txBody>
      </p:sp>
      <p:pic>
        <p:nvPicPr>
          <p:cNvPr id="4098" name="Picture 2" descr="C:\Users\МальцеваЕЮ\Pictures\74.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9416" y="853007"/>
            <a:ext cx="10441160" cy="263964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МальцеваЕЮ\Pictures\7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416" y="3501008"/>
            <a:ext cx="10441160" cy="3254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559885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2470</TotalTime>
  <Words>1044</Words>
  <Application>Microsoft Office PowerPoint</Application>
  <PresentationFormat>Произвольный</PresentationFormat>
  <Paragraphs>37</Paragraphs>
  <Slides>38</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38</vt:i4>
      </vt:variant>
    </vt:vector>
  </HeadingPairs>
  <TitlesOfParts>
    <vt:vector size="39" baseType="lpstr">
      <vt:lpstr>Тема Office</vt:lpstr>
      <vt:lpstr>Презентация PowerPoint</vt:lpstr>
      <vt:lpstr>Для размещения отчетности и устава некоммерческой организации необходимо зайти на Портал Минюста России по адресу: https://nco.minjust.gov.ru. На главной странице перед входом в личный кабинет ознакомиться с инструкцией.</vt:lpstr>
      <vt:lpstr>Для работы с личным кабинетом на Портале Минюста России некоммерческой организацией должны быть выполнены необходимые  требования.</vt:lpstr>
      <vt:lpstr>Для того, чтобы прикрепить руководителя к некоммерческой организации необходимо зайти в учетную запись физического лица на портале государственных услуг (ЕПГУ).</vt:lpstr>
      <vt:lpstr>Необходимо нажать «Все организации и роли», выбрать «Создать» → «Организации». </vt:lpstr>
      <vt:lpstr>Необходимо нажать «Все организации и роли», выбрать «Создать» → «Организации». </vt:lpstr>
      <vt:lpstr>Подключить USB-токен с Усиленной Квалифицированной Электронной Подписью  в компьютер и нажать «Продолжить». Дождаться окончания проверки, ввести корпоративную электронную почту и номер телефона и нажать «Отправить». Необходимо дождаться окончания проверки — она занимает от 15 минут до 5 календарных дней. Уведомление о результате проверки придёт на электронную почту, указанную в учетной записи гражданина.</vt:lpstr>
      <vt:lpstr>После выполнения необходимых требований можно приступить к работе в личном кабинете на Портале Минюста России. Для этого необходимо нажать на вкладку «Войти» и пройти авторизацию через Портал государственных услуг (ЕПГУ) (ввести логин и пароль от учетной записи руководителя). Затем для входа выбрать некоммерческую организацию.</vt:lpstr>
      <vt:lpstr>Сначала необходимо заполнить раздел «Профиль» (состоит из 5 шагов). Большинство сведений в разделе будут уже предустановлены системой (наименование, ИНН, ОГРН, адрес), их необходимо проверить, пустые графы заполнить.</vt:lpstr>
      <vt:lpstr>Презентация PowerPoint</vt:lpstr>
      <vt:lpstr>После сохранения информации, приступить к заполнению раздела «Устав».</vt:lpstr>
      <vt:lpstr>В раздел «Устав» необходимо внести сведения о действующей на данный момент редакции Устава некоммерческой организации.  Внести информацию о целях и видах деятельности некоммерческой организации, информацию о видах деятельности, приносящей доход. Также необходимо указать сведения о дате регистрации редакции устава. В данном разделе указывается дата внесения сведений об уставе в ЕГРЮЛ.</vt:lpstr>
      <vt:lpstr>Также в разделе «Устав» необходимо будет ответить на вопросы «Является организация благотворительной?», «Предусмотрено членство?», «отсутствуют ли органы по уставу?» и иные. После сохранения редактирование устава будет недоступно.</vt:lpstr>
      <vt:lpstr>Следующим этапом необходимо заполнить раздел «Сведения о персональном составе организации», который подразделяется на  «Сведения об органе управления», «Персональный состав», «Официальный представитель организации (по ЕГРЮЛ)», «Работники». Для заполнения раздела «Сведения об органах управления» необходимо воспользоваться уставом. Для добавления информации необходимо нажать на «+добавить орган управления». И заполнить необходимую информацию в отношении всех органов управления, отраженных в уставе. Указать тип органа управления (высший, руководящий, исполнительный, иной), тип правления (коллегиальный, единоличный), наименование органа и периодичность проведения заседаний. </vt:lpstr>
      <vt:lpstr> Каждый орган управления необходимо привязать к действующей редакции устава. Для этого нажать на «+привязать орган управления к уставу». В открывшимся окне выбрать действующий устав, указать дату и срок полномочий органа управления.</vt:lpstr>
      <vt:lpstr>Сведения об органах управления могут быть заполнены следующим образом</vt:lpstr>
      <vt:lpstr>Сведения об органах управления могут быть заполнены следующим образом</vt:lpstr>
      <vt:lpstr>Сведения об органах управления могут быть заполнены следующим образом</vt:lpstr>
      <vt:lpstr>Раздел «Сведения об органах управления» может быть заполнен следующим образом</vt:lpstr>
      <vt:lpstr>Для заполнения раздела «Персональный состав» необходимо нажать на «+Добавить участника персонального состава органа управления».  В появившемся окне выбрать в отношении какого лица необходимо заполнить сведения, в отношении физического либо юридического лица, индивидуального предпринимателя. </vt:lpstr>
      <vt:lpstr>Далее для физического лица необходимо заполнить сведения о Ф.И.О., дате рождения, данные документа, удостоверяющего личность, иные сведения. Для юридического лица необходимо заполнить сведения о наименовании, ОГРН, ИНН, принадлежность к органу управления, иные сведения.</vt:lpstr>
      <vt:lpstr>Презентация PowerPoint</vt:lpstr>
      <vt:lpstr>Для заполнения сведений об официальном представителе организации (по ЕГРЮЛ) необходимо нажать на «+ добавить участника персонального состава органа управления», в появившемся окне заполнить персональные сведения на каждого представителя некоммерческой организации, имеющего право без доверенности действовать от имени организации (Ф.И.О. дата рождения, данные документа, удостоверяющие личность, дату приема в члены (участники) и иные сведения)</vt:lpstr>
      <vt:lpstr>Сведения раздела «Работники» заполняются аналогично  разделу «Официальный представитель организации по ЕГРЮЛ». Также имеется возможность  пакетной загрузки сведений о работниках некоммерческой организации. Для этого необходимо скачать шаблон формы, заполнить и загрузить на Портал.</vt:lpstr>
      <vt:lpstr>Для заполнения раздела «Ящики для сбора пожертвований»  необходимо нажать «+Добавить ящик», в появившемся окне указать инвентарный номер ящика и  его вид (стационарный или переносной)</vt:lpstr>
      <vt:lpstr>Для заполнения раздела «Программы и мероприятия», необходимо поставить «да» в разделе «Программная деятельность осуществляется». Затем добавить сведения о программе (статус, наименование, территория и иные сведения). </vt:lpstr>
      <vt:lpstr>После заполнения всех необходимых сведений приступить к размещению Устава некоммерческой организации. В разделе «Отчеты и уставы» необходимо нажать «Новая форма». В появившемся окне выбрать необходимый отчет и указать дату  внесения записи об изменении устава в ЕГРЮЛ, затем нажать «ОК»</vt:lpstr>
      <vt:lpstr>Справа нажимаем на           ,  затем «Редактировать».</vt:lpstr>
      <vt:lpstr>Необходимо подтвердить сведения об организации. </vt:lpstr>
      <vt:lpstr>Необходимо выбрать файл «Устава», нажать «Далее», затем  «Отправить»</vt:lpstr>
      <vt:lpstr>Чтобы разместить отчет необходимо в разделе «Отчеты и уставы, в подразделе «К заполнению» , напротив «Отчетная форма о деятельности НКО за 2024 год» нажать на           и  выбрать «Редактировать»</vt:lpstr>
      <vt:lpstr>Необходимо дождаться сообщения о том , что данные профиля успешно загружены</vt:lpstr>
      <vt:lpstr>Указать отчетный год, за который представляется отчет (общественным объединениям необходимо  также указать год, в котором они продолжают свою деятельность). Затем некоммерческим организациям необходимо ответить на вопросы: «1. Поступления имущества составили менее 3 млн. рублей?; 2. Учредители, участники, члены  не являются иностранными гражданами, юридическими лицами,  лицами без гражданства?; 3. Отсутствовало ли имущество, денежные средства от иностранных источников?»</vt:lpstr>
      <vt:lpstr>Необходимо проверить подтянувшиеся сведения  о высшем органе управления, руководящем составе,  персональном составе, работниках, лице, имеющем право без доверенности действовать от имени организации.</vt:lpstr>
      <vt:lpstr>После проверки сведении об органах управления и работниках, общественным объединениям Портал предложит заполнить информацию о суммах поступления и расходования денежных средств и иного имущества,  полученных от иностранных источников. Иным некоммерческим организациям Портал предложит заполнить информацию о расходовании денежных средств и иного имущества.</vt:lpstr>
      <vt:lpstr>После заполнения всех сведений необходимо нажать на вкладку «Подписать и отправить». В появившемся окне выбрать подписанта и подпись. Затем нажать «Подписать».</vt:lpstr>
      <vt:lpstr>Презентация PowerPoint</vt:lpstr>
      <vt:lpstr>Направленные в Минюст России отчеты перемещаются в раздел «Архив». Если отчет успешно прошел проверку, то статус «отправлено» измениться на «статус «проверено», если будут установлены неточности, то статус измениться на «проверка не пройдена».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МальцеваЕЮ</dc:creator>
  <cp:lastModifiedBy>adminI</cp:lastModifiedBy>
  <cp:revision>124</cp:revision>
  <cp:lastPrinted>2025-03-13T09:01:12Z</cp:lastPrinted>
  <dcterms:created xsi:type="dcterms:W3CDTF">2025-02-10T11:08:02Z</dcterms:created>
  <dcterms:modified xsi:type="dcterms:W3CDTF">2025-03-14T07:28:44Z</dcterms:modified>
</cp:coreProperties>
</file>