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5" r:id="rId52"/>
    <p:sldId id="316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7" r:id="rId64"/>
  </p:sldIdLst>
  <p:sldSz cx="9144000" cy="6858000" type="screen4x3"/>
  <p:notesSz cx="9144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22" y="-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20546" y="306451"/>
            <a:ext cx="6646545" cy="9563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3/30/2026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3/30/2026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3/30/2026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3/30/2026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3/30/2026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9394" y="332054"/>
            <a:ext cx="8065211" cy="9912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193163" y="3353180"/>
            <a:ext cx="6015355" cy="2670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3/30/2026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nco.minjust.gov.ru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3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nco.minjust.gov.ru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2100" dirty="0">
                <a:latin typeface="Calibri"/>
                <a:cs typeface="Calibri"/>
              </a:rPr>
              <a:t>Министерство</a:t>
            </a:r>
            <a:r>
              <a:rPr sz="2100" spc="-7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юстиции</a:t>
            </a:r>
            <a:r>
              <a:rPr sz="2100" spc="-7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Российской</a:t>
            </a:r>
            <a:r>
              <a:rPr sz="2100" spc="-8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Федерации</a:t>
            </a:r>
            <a:endParaRPr sz="2100" dirty="0">
              <a:latin typeface="Calibri"/>
              <a:cs typeface="Calibri"/>
            </a:endParaRPr>
          </a:p>
          <a:p>
            <a:pPr marL="12700" marR="5080" algn="ctr">
              <a:lnSpc>
                <a:spcPct val="100000"/>
              </a:lnSpc>
              <a:spcBef>
                <a:spcPts val="5"/>
              </a:spcBef>
            </a:pPr>
            <a:r>
              <a:rPr sz="2000" spc="-10" dirty="0">
                <a:latin typeface="Calibri"/>
                <a:cs typeface="Calibri"/>
              </a:rPr>
              <a:t>Управление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Министерства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юстиции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Российской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Федерации </a:t>
            </a:r>
            <a:r>
              <a:rPr sz="2000" dirty="0" err="1">
                <a:latin typeface="Calibri"/>
                <a:cs typeface="Calibri"/>
              </a:rPr>
              <a:t>по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lang="ru-RU" sz="2000" spc="-25" dirty="0" smtClean="0">
                <a:latin typeface="Calibri"/>
                <a:cs typeface="Calibri"/>
              </a:rPr>
              <a:t>Волгоградской области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33194" y="4327652"/>
            <a:ext cx="6601206" cy="6412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00" marR="5080" indent="-1511935" algn="ctr">
              <a:lnSpc>
                <a:spcPct val="100000"/>
              </a:lnSpc>
              <a:spcBef>
                <a:spcPts val="100"/>
              </a:spcBef>
            </a:pPr>
            <a:endParaRPr lang="ru-RU" sz="2000" b="1" spc="-10" smtClean="0">
              <a:latin typeface="Calibri"/>
              <a:cs typeface="Calibri"/>
            </a:endParaRPr>
          </a:p>
          <a:p>
            <a:pPr marL="1524000" marR="5080" indent="-1511935" algn="ctr">
              <a:lnSpc>
                <a:spcPct val="100000"/>
              </a:lnSpc>
              <a:spcBef>
                <a:spcPts val="100"/>
              </a:spcBef>
            </a:pPr>
            <a:r>
              <a:rPr lang="ru-RU" sz="2000" b="1" spc="-10" smtClean="0">
                <a:latin typeface="Calibri"/>
                <a:cs typeface="Calibri"/>
              </a:rPr>
              <a:t>Инструкция </a:t>
            </a:r>
            <a:r>
              <a:rPr lang="ru-RU" sz="2000" b="1" spc="-10" dirty="0" smtClean="0">
                <a:latin typeface="Calibri"/>
                <a:cs typeface="Calibri"/>
              </a:rPr>
              <a:t>по заполнению </a:t>
            </a:r>
            <a:r>
              <a:rPr lang="ru-RU" sz="2000" b="1" dirty="0" smtClean="0">
                <a:latin typeface="Calibri"/>
                <a:cs typeface="Calibri"/>
              </a:rPr>
              <a:t>единой отчетной формы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0133" y="1484757"/>
            <a:ext cx="2734056" cy="29132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59628" y="239307"/>
            <a:ext cx="2938145" cy="275717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400" dirty="0">
                <a:latin typeface="Calibri"/>
                <a:cs typeface="Calibri"/>
              </a:rPr>
              <a:t>На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шаге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необходимо:</a:t>
            </a:r>
            <a:endParaRPr sz="1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35"/>
              </a:spcBef>
              <a:buAutoNum type="arabicParenR"/>
              <a:tabLst>
                <a:tab pos="355600" algn="l"/>
              </a:tabLst>
            </a:pPr>
            <a:r>
              <a:rPr sz="1400" dirty="0">
                <a:latin typeface="Calibri"/>
                <a:cs typeface="Calibri"/>
              </a:rPr>
              <a:t>проверить</a:t>
            </a:r>
            <a:r>
              <a:rPr sz="1400" spc="254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ОКПО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и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виды</a:t>
            </a:r>
            <a:endParaRPr sz="1400">
              <a:latin typeface="Calibri"/>
              <a:cs typeface="Calibri"/>
            </a:endParaRPr>
          </a:p>
          <a:p>
            <a:pPr marL="355600" marR="103505">
              <a:lnSpc>
                <a:spcPct val="100000"/>
              </a:lnSpc>
            </a:pPr>
            <a:r>
              <a:rPr sz="1400" spc="-10" dirty="0">
                <a:latin typeface="Calibri"/>
                <a:cs typeface="Calibri"/>
              </a:rPr>
              <a:t>экономической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деятельности </a:t>
            </a:r>
            <a:r>
              <a:rPr sz="1400" spc="-25" dirty="0">
                <a:latin typeface="Calibri"/>
                <a:cs typeface="Calibri"/>
              </a:rPr>
              <a:t>по </a:t>
            </a:r>
            <a:r>
              <a:rPr sz="1400" spc="-10" dirty="0">
                <a:latin typeface="Calibri"/>
                <a:cs typeface="Calibri"/>
              </a:rPr>
              <a:t>ОКВЭД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(в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соответствии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со</a:t>
            </a:r>
            <a:endParaRPr sz="1400">
              <a:latin typeface="Calibri"/>
              <a:cs typeface="Calibri"/>
            </a:endParaRPr>
          </a:p>
          <a:p>
            <a:pPr marL="355600" marR="5080">
              <a:lnSpc>
                <a:spcPct val="100000"/>
              </a:lnSpc>
            </a:pPr>
            <a:r>
              <a:rPr sz="1400" spc="-10" dirty="0">
                <a:latin typeface="Calibri"/>
                <a:cs typeface="Calibri"/>
              </a:rPr>
              <a:t>сведениями,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содержащимися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50" dirty="0">
                <a:latin typeface="Calibri"/>
                <a:cs typeface="Calibri"/>
              </a:rPr>
              <a:t>в </a:t>
            </a:r>
            <a:r>
              <a:rPr sz="1400" dirty="0">
                <a:latin typeface="Calibri"/>
                <a:cs typeface="Calibri"/>
              </a:rPr>
              <a:t>Едином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государственном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реестре </a:t>
            </a:r>
            <a:r>
              <a:rPr sz="1400" dirty="0">
                <a:latin typeface="Calibri"/>
                <a:cs typeface="Calibri"/>
              </a:rPr>
              <a:t>юридических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лиц);</a:t>
            </a:r>
            <a:endParaRPr sz="1400">
              <a:latin typeface="Calibri"/>
              <a:cs typeface="Calibri"/>
            </a:endParaRPr>
          </a:p>
          <a:p>
            <a:pPr marL="355600" marR="328930" indent="-343535">
              <a:lnSpc>
                <a:spcPct val="100000"/>
              </a:lnSpc>
              <a:spcBef>
                <a:spcPts val="340"/>
              </a:spcBef>
              <a:buAutoNum type="arabicParenR" startAt="2"/>
              <a:tabLst>
                <a:tab pos="355600" algn="l"/>
              </a:tabLst>
            </a:pPr>
            <a:r>
              <a:rPr sz="1400" spc="-10" dirty="0">
                <a:latin typeface="Calibri"/>
                <a:cs typeface="Calibri"/>
              </a:rPr>
              <a:t>заполнить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адрес по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которому осуществляется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связь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0" dirty="0">
                <a:latin typeface="Calibri"/>
                <a:cs typeface="Calibri"/>
              </a:rPr>
              <a:t>с</a:t>
            </a:r>
            <a:endParaRPr sz="14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</a:pPr>
            <a:r>
              <a:rPr sz="1400" spc="-10" dirty="0">
                <a:latin typeface="Calibri"/>
                <a:cs typeface="Calibri"/>
              </a:rPr>
              <a:t>организацией.</a:t>
            </a:r>
            <a:endParaRPr sz="1400">
              <a:latin typeface="Calibri"/>
              <a:cs typeface="Calibri"/>
            </a:endParaRPr>
          </a:p>
          <a:p>
            <a:pPr marL="12700" marR="180340">
              <a:lnSpc>
                <a:spcPct val="100000"/>
              </a:lnSpc>
              <a:spcBef>
                <a:spcPts val="335"/>
              </a:spcBef>
            </a:pPr>
            <a:r>
              <a:rPr sz="1400" dirty="0">
                <a:latin typeface="Calibri"/>
                <a:cs typeface="Calibri"/>
              </a:rPr>
              <a:t>Для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перехода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к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следующему </a:t>
            </a:r>
            <a:r>
              <a:rPr sz="1400" spc="-20" dirty="0">
                <a:latin typeface="Calibri"/>
                <a:cs typeface="Calibri"/>
              </a:rPr>
              <a:t>шагу </a:t>
            </a:r>
            <a:r>
              <a:rPr sz="1400" spc="-10" dirty="0">
                <a:latin typeface="Calibri"/>
                <a:cs typeface="Calibri"/>
              </a:rPr>
              <a:t>необходимо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нажать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«Продолжить».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523" y="260604"/>
            <a:ext cx="5314315" cy="514477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43000" y="4724400"/>
            <a:ext cx="2209800" cy="1219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143000" y="3810000"/>
            <a:ext cx="9144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143000" y="4267200"/>
            <a:ext cx="20574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4370" y="4675123"/>
            <a:ext cx="7118350" cy="805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alibri"/>
                <a:cs typeface="Calibri"/>
              </a:rPr>
              <a:t>На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шаге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3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вносить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какие-</a:t>
            </a:r>
            <a:r>
              <a:rPr sz="1600" dirty="0">
                <a:latin typeface="Calibri"/>
                <a:cs typeface="Calibri"/>
              </a:rPr>
              <a:t>либо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изменения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не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нужно,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сведения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об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учетном</a:t>
            </a:r>
            <a:r>
              <a:rPr sz="1600" spc="-10" dirty="0">
                <a:latin typeface="Calibri"/>
                <a:cs typeface="Calibri"/>
              </a:rPr>
              <a:t> номере </a:t>
            </a:r>
            <a:r>
              <a:rPr sz="1600" dirty="0">
                <a:latin typeface="Calibri"/>
                <a:cs typeface="Calibri"/>
              </a:rPr>
              <a:t>организации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и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ответственном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со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стороны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МЮ</a:t>
            </a:r>
            <a:r>
              <a:rPr sz="1600" spc="-10" dirty="0">
                <a:latin typeface="Calibri"/>
                <a:cs typeface="Calibri"/>
              </a:rPr>
              <a:t> заполняются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автоматически.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84"/>
              </a:spcBef>
            </a:pPr>
            <a:r>
              <a:rPr sz="1600" dirty="0">
                <a:latin typeface="Calibri"/>
                <a:cs typeface="Calibri"/>
              </a:rPr>
              <a:t>Для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перехода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к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следующему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шагу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необходимо </a:t>
            </a:r>
            <a:r>
              <a:rPr sz="1600" dirty="0">
                <a:latin typeface="Calibri"/>
                <a:cs typeface="Calibri"/>
              </a:rPr>
              <a:t>нажать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«Продолжить».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5350" y="548640"/>
            <a:ext cx="8173641" cy="344195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52600" y="2743200"/>
            <a:ext cx="32004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5524" y="676634"/>
            <a:ext cx="7837910" cy="392597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02437" y="4891278"/>
            <a:ext cx="7938770" cy="10490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alibri"/>
                <a:cs typeface="Calibri"/>
              </a:rPr>
              <a:t>На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шаге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4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необходимо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заполнить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сведения </a:t>
            </a:r>
            <a:r>
              <a:rPr sz="1600" dirty="0">
                <a:latin typeface="Calibri"/>
                <a:cs typeface="Calibri"/>
              </a:rPr>
              <a:t>о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наличии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или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об</a:t>
            </a:r>
            <a:r>
              <a:rPr sz="1600" spc="-10" dirty="0">
                <a:latin typeface="Calibri"/>
                <a:cs typeface="Calibri"/>
              </a:rPr>
              <a:t> отсутствии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лицензий,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600" dirty="0">
                <a:latin typeface="Calibri"/>
                <a:cs typeface="Calibri"/>
              </a:rPr>
              <a:t>аккредитаций,</a:t>
            </a:r>
            <a:r>
              <a:rPr sz="1600" spc="-8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допусков.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случае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наличия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лицензий,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аккредитаций,</a:t>
            </a:r>
            <a:r>
              <a:rPr sz="1600" spc="-7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допусков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необходимо </a:t>
            </a:r>
            <a:r>
              <a:rPr sz="1600" dirty="0">
                <a:latin typeface="Calibri"/>
                <a:cs typeface="Calibri"/>
              </a:rPr>
              <a:t>установить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значение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«Да»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и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заполнить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сведения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обязательных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полях.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84"/>
              </a:spcBef>
            </a:pPr>
            <a:r>
              <a:rPr sz="1600" dirty="0">
                <a:latin typeface="Calibri"/>
                <a:cs typeface="Calibri"/>
              </a:rPr>
              <a:t>Для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перехода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к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следующему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шагу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необходимо </a:t>
            </a:r>
            <a:r>
              <a:rPr sz="1600" dirty="0">
                <a:latin typeface="Calibri"/>
                <a:cs typeface="Calibri"/>
              </a:rPr>
              <a:t>нажать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«Продолжить».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87746" y="209549"/>
            <a:ext cx="3170555" cy="28054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9177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alibri"/>
                <a:cs typeface="Calibri"/>
              </a:rPr>
              <a:t>На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шаге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5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заполнить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сведения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50" dirty="0">
                <a:latin typeface="Calibri"/>
                <a:cs typeface="Calibri"/>
              </a:rPr>
              <a:t>о </a:t>
            </a:r>
            <a:r>
              <a:rPr sz="1600" spc="-10" dirty="0">
                <a:latin typeface="Calibri"/>
                <a:cs typeface="Calibri"/>
              </a:rPr>
              <a:t>контактных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данных,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учрежденных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dirty="0">
                <a:latin typeface="Calibri"/>
                <a:cs typeface="Calibri"/>
              </a:rPr>
              <a:t>СМИ,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участии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других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юридических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лицах.</a:t>
            </a:r>
            <a:endParaRPr sz="1600">
              <a:latin typeface="Calibri"/>
              <a:cs typeface="Calibri"/>
            </a:endParaRPr>
          </a:p>
          <a:p>
            <a:pPr marL="12700" marR="184785">
              <a:lnSpc>
                <a:spcPct val="100000"/>
              </a:lnSpc>
              <a:spcBef>
                <a:spcPts val="385"/>
              </a:spcBef>
            </a:pPr>
            <a:r>
              <a:rPr sz="1600" dirty="0">
                <a:latin typeface="Calibri"/>
                <a:cs typeface="Calibri"/>
              </a:rPr>
              <a:t>В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контактных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данных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обязательно </a:t>
            </a:r>
            <a:r>
              <a:rPr sz="1600" dirty="0">
                <a:latin typeface="Calibri"/>
                <a:cs typeface="Calibri"/>
              </a:rPr>
              <a:t>указать</a:t>
            </a:r>
            <a:r>
              <a:rPr sz="1600" spc="-8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основной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адрес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электронной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почты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и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контактный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dirty="0">
                <a:latin typeface="Calibri"/>
                <a:cs typeface="Calibri"/>
              </a:rPr>
              <a:t>номер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телефона.</a:t>
            </a:r>
            <a:endParaRPr sz="1600">
              <a:latin typeface="Calibri"/>
              <a:cs typeface="Calibri"/>
            </a:endParaRPr>
          </a:p>
          <a:p>
            <a:pPr marL="12700" marR="663575">
              <a:lnSpc>
                <a:spcPct val="100000"/>
              </a:lnSpc>
              <a:spcBef>
                <a:spcPts val="385"/>
              </a:spcBef>
            </a:pPr>
            <a:r>
              <a:rPr sz="1600" dirty="0">
                <a:latin typeface="Calibri"/>
                <a:cs typeface="Calibri"/>
              </a:rPr>
              <a:t>Для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перехода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к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следующему разделу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необходимо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нажать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«Сохранить».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04" y="260604"/>
            <a:ext cx="5261737" cy="5803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59628" y="185166"/>
            <a:ext cx="3150870" cy="631571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442595">
              <a:lnSpc>
                <a:spcPts val="1730"/>
              </a:lnSpc>
              <a:spcBef>
                <a:spcPts val="310"/>
              </a:spcBef>
            </a:pPr>
            <a:r>
              <a:rPr sz="1600" dirty="0">
                <a:latin typeface="Calibri"/>
                <a:cs typeface="Calibri"/>
              </a:rPr>
              <a:t>В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разделе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«Устав»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необходимо </a:t>
            </a:r>
            <a:r>
              <a:rPr sz="1600" dirty="0">
                <a:latin typeface="Calibri"/>
                <a:cs typeface="Calibri"/>
              </a:rPr>
              <a:t>добавить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редакцию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устава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50" dirty="0">
                <a:latin typeface="Calibri"/>
                <a:cs typeface="Calibri"/>
              </a:rPr>
              <a:t>и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605"/>
              </a:lnSpc>
            </a:pPr>
            <a:r>
              <a:rPr sz="1600" dirty="0">
                <a:latin typeface="Calibri"/>
                <a:cs typeface="Calibri"/>
              </a:rPr>
              <a:t>заполнить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сведения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во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всех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825"/>
              </a:lnSpc>
            </a:pPr>
            <a:r>
              <a:rPr sz="1600" spc="-10" dirty="0">
                <a:latin typeface="Calibri"/>
                <a:cs typeface="Calibri"/>
              </a:rPr>
              <a:t>обязательных полях.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ts val="1730"/>
              </a:lnSpc>
              <a:spcBef>
                <a:spcPts val="1730"/>
              </a:spcBef>
            </a:pPr>
            <a:r>
              <a:rPr sz="1600" dirty="0">
                <a:latin typeface="Calibri"/>
                <a:cs typeface="Calibri"/>
              </a:rPr>
              <a:t>Датой</a:t>
            </a:r>
            <a:r>
              <a:rPr sz="1600" spc="-7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регистрации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редакции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устава является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дата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внесения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записи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spc="-50" dirty="0">
                <a:latin typeface="Calibri"/>
                <a:cs typeface="Calibri"/>
              </a:rPr>
              <a:t>в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605"/>
              </a:lnSpc>
            </a:pPr>
            <a:r>
              <a:rPr sz="1600" dirty="0">
                <a:latin typeface="Calibri"/>
                <a:cs typeface="Calibri"/>
              </a:rPr>
              <a:t>ЕГРЮЛ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внесении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изменений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50" dirty="0">
                <a:latin typeface="Calibri"/>
                <a:cs typeface="Calibri"/>
              </a:rPr>
              <a:t>в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730"/>
              </a:lnSpc>
            </a:pPr>
            <a:r>
              <a:rPr sz="1600" spc="-10" dirty="0">
                <a:latin typeface="Calibri"/>
                <a:cs typeface="Calibri"/>
              </a:rPr>
              <a:t>учредительный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документ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или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дата</a:t>
            </a:r>
            <a:endParaRPr sz="1600">
              <a:latin typeface="Calibri"/>
              <a:cs typeface="Calibri"/>
            </a:endParaRPr>
          </a:p>
          <a:p>
            <a:pPr marL="12700" marR="837565">
              <a:lnSpc>
                <a:spcPts val="1730"/>
              </a:lnSpc>
              <a:spcBef>
                <a:spcPts val="120"/>
              </a:spcBef>
            </a:pPr>
            <a:r>
              <a:rPr sz="1600" dirty="0">
                <a:latin typeface="Calibri"/>
                <a:cs typeface="Calibri"/>
              </a:rPr>
              <a:t>присвоения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ОГРН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(если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не </a:t>
            </a:r>
            <a:r>
              <a:rPr sz="1600" dirty="0">
                <a:latin typeface="Calibri"/>
                <a:cs typeface="Calibri"/>
              </a:rPr>
              <a:t>вносились</a:t>
            </a:r>
            <a:r>
              <a:rPr sz="1600" spc="-8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изменения</a:t>
            </a:r>
            <a:r>
              <a:rPr sz="1600" spc="-75" dirty="0">
                <a:latin typeface="Calibri"/>
                <a:cs typeface="Calibri"/>
              </a:rPr>
              <a:t> </a:t>
            </a:r>
            <a:r>
              <a:rPr sz="1600" spc="-50" dirty="0">
                <a:latin typeface="Calibri"/>
                <a:cs typeface="Calibri"/>
              </a:rPr>
              <a:t>в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700"/>
              </a:lnSpc>
            </a:pPr>
            <a:r>
              <a:rPr sz="1600" spc="-10" dirty="0">
                <a:latin typeface="Calibri"/>
                <a:cs typeface="Calibri"/>
              </a:rPr>
              <a:t>учредительный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документ).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825"/>
              </a:lnSpc>
              <a:spcBef>
                <a:spcPts val="1510"/>
              </a:spcBef>
            </a:pPr>
            <a:r>
              <a:rPr sz="1600" spc="-10" dirty="0">
                <a:latin typeface="Calibri"/>
                <a:cs typeface="Calibri"/>
              </a:rPr>
              <a:t>Сведения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целях,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видах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50" dirty="0">
                <a:latin typeface="Calibri"/>
                <a:cs typeface="Calibri"/>
              </a:rPr>
              <a:t>и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730"/>
              </a:lnSpc>
            </a:pPr>
            <a:r>
              <a:rPr sz="1600" spc="-10" dirty="0">
                <a:latin typeface="Calibri"/>
                <a:cs typeface="Calibri"/>
              </a:rPr>
              <a:t>предмете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деятельности,</a:t>
            </a:r>
            <a:endParaRPr sz="1600">
              <a:latin typeface="Calibri"/>
              <a:cs typeface="Calibri"/>
            </a:endParaRPr>
          </a:p>
          <a:p>
            <a:pPr marL="12700" marR="10160">
              <a:lnSpc>
                <a:spcPts val="1730"/>
              </a:lnSpc>
              <a:spcBef>
                <a:spcPts val="120"/>
              </a:spcBef>
            </a:pPr>
            <a:r>
              <a:rPr sz="1600" spc="-10" dirty="0">
                <a:latin typeface="Calibri"/>
                <a:cs typeface="Calibri"/>
              </a:rPr>
              <a:t>предпринимательской/приносящей доход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деятельности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и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об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органах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605"/>
              </a:lnSpc>
            </a:pPr>
            <a:r>
              <a:rPr sz="1600" spc="-10" dirty="0">
                <a:latin typeface="Calibri"/>
                <a:cs typeface="Calibri"/>
              </a:rPr>
              <a:t>управления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и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контроля</a:t>
            </a:r>
            <a:endParaRPr sz="1600">
              <a:latin typeface="Calibri"/>
              <a:cs typeface="Calibri"/>
            </a:endParaRPr>
          </a:p>
          <a:p>
            <a:pPr marL="12700" marR="569595">
              <a:lnSpc>
                <a:spcPts val="1730"/>
              </a:lnSpc>
              <a:spcBef>
                <a:spcPts val="120"/>
              </a:spcBef>
            </a:pPr>
            <a:r>
              <a:rPr sz="1600" spc="-10" dirty="0">
                <a:latin typeface="Calibri"/>
                <a:cs typeface="Calibri"/>
              </a:rPr>
              <a:t>заполняются</a:t>
            </a:r>
            <a:r>
              <a:rPr sz="1600" dirty="0">
                <a:latin typeface="Calibri"/>
                <a:cs typeface="Calibri"/>
              </a:rPr>
              <a:t> в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соответствии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0" dirty="0">
                <a:latin typeface="Calibri"/>
                <a:cs typeface="Calibri"/>
              </a:rPr>
              <a:t>с </a:t>
            </a:r>
            <a:r>
              <a:rPr sz="1600" dirty="0">
                <a:latin typeface="Calibri"/>
                <a:cs typeface="Calibri"/>
              </a:rPr>
              <a:t>уставом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некоммерческой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700"/>
              </a:lnSpc>
            </a:pPr>
            <a:r>
              <a:rPr sz="1600" spc="-10" dirty="0">
                <a:latin typeface="Calibri"/>
                <a:cs typeface="Calibri"/>
              </a:rPr>
              <a:t>организации.</a:t>
            </a:r>
            <a:endParaRPr sz="1600">
              <a:latin typeface="Calibri"/>
              <a:cs typeface="Calibri"/>
            </a:endParaRPr>
          </a:p>
          <a:p>
            <a:pPr marL="12700" marR="643890">
              <a:lnSpc>
                <a:spcPts val="1730"/>
              </a:lnSpc>
              <a:spcBef>
                <a:spcPts val="1730"/>
              </a:spcBef>
            </a:pPr>
            <a:r>
              <a:rPr sz="1600" dirty="0">
                <a:latin typeface="Calibri"/>
                <a:cs typeface="Calibri"/>
              </a:rPr>
              <a:t>Для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перехода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к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следующему разделу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необходимо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нажать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700"/>
              </a:lnSpc>
            </a:pPr>
            <a:r>
              <a:rPr sz="1600" spc="-10" dirty="0">
                <a:latin typeface="Calibri"/>
                <a:cs typeface="Calibri"/>
              </a:rPr>
              <a:t>«Сохранить».</a:t>
            </a:r>
            <a:endParaRPr sz="1600">
              <a:latin typeface="Calibri"/>
              <a:cs typeface="Calibri"/>
            </a:endParaRPr>
          </a:p>
          <a:p>
            <a:pPr marL="12700" marR="6985">
              <a:lnSpc>
                <a:spcPts val="1510"/>
              </a:lnSpc>
              <a:spcBef>
                <a:spcPts val="1685"/>
              </a:spcBef>
            </a:pP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Если</a:t>
            </a:r>
            <a:r>
              <a:rPr sz="1400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раздел</a:t>
            </a:r>
            <a:r>
              <a:rPr sz="1400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«Устав»</a:t>
            </a:r>
            <a:r>
              <a:rPr sz="1400" spc="-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был</a:t>
            </a:r>
            <a:r>
              <a:rPr sz="1400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ранее</a:t>
            </a:r>
            <a:r>
              <a:rPr sz="1400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заполнен необходимо</a:t>
            </a:r>
            <a:r>
              <a:rPr sz="1400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проверить</a:t>
            </a:r>
            <a:r>
              <a:rPr sz="1400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актуальность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ts val="1495"/>
              </a:lnSpc>
            </a:pP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данных</a:t>
            </a:r>
            <a:r>
              <a:rPr sz="1400" spc="-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в</a:t>
            </a:r>
            <a:r>
              <a:rPr sz="1400" spc="-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указанном</a:t>
            </a:r>
            <a:r>
              <a:rPr sz="1400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разделе.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04" y="293956"/>
            <a:ext cx="5453091" cy="57357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55438" y="168402"/>
            <a:ext cx="3667125" cy="585279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831850">
              <a:lnSpc>
                <a:spcPct val="80000"/>
              </a:lnSpc>
              <a:spcBef>
                <a:spcPts val="459"/>
              </a:spcBef>
            </a:pPr>
            <a:r>
              <a:rPr sz="1500" dirty="0">
                <a:latin typeface="Calibri"/>
                <a:cs typeface="Calibri"/>
              </a:rPr>
              <a:t>Во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вкладке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«Сведения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об</a:t>
            </a:r>
            <a:r>
              <a:rPr sz="1500" spc="-3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органах </a:t>
            </a:r>
            <a:r>
              <a:rPr sz="1500" dirty="0">
                <a:latin typeface="Calibri"/>
                <a:cs typeface="Calibri"/>
              </a:rPr>
              <a:t>управления»</a:t>
            </a:r>
            <a:r>
              <a:rPr sz="1500" spc="-10" dirty="0">
                <a:latin typeface="Calibri"/>
                <a:cs typeface="Calibri"/>
              </a:rPr>
              <a:t> раздела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«Сведения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spc="-50" dirty="0">
                <a:latin typeface="Calibri"/>
                <a:cs typeface="Calibri"/>
              </a:rPr>
              <a:t>о</a:t>
            </a:r>
            <a:endParaRPr sz="1500">
              <a:latin typeface="Calibri"/>
              <a:cs typeface="Calibri"/>
            </a:endParaRPr>
          </a:p>
          <a:p>
            <a:pPr marL="12700" marR="67310">
              <a:lnSpc>
                <a:spcPct val="80000"/>
              </a:lnSpc>
            </a:pPr>
            <a:r>
              <a:rPr sz="1500" dirty="0">
                <a:latin typeface="Calibri"/>
                <a:cs typeface="Calibri"/>
              </a:rPr>
              <a:t>персональном</a:t>
            </a:r>
            <a:r>
              <a:rPr sz="1500" spc="-5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составе</a:t>
            </a:r>
            <a:r>
              <a:rPr sz="1500" spc="-2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организации» необходимо</a:t>
            </a:r>
            <a:r>
              <a:rPr sz="1500" spc="-4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добавить</a:t>
            </a:r>
            <a:r>
              <a:rPr sz="1500" spc="-5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органы</a:t>
            </a:r>
            <a:r>
              <a:rPr sz="1500" spc="-5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управления</a:t>
            </a:r>
            <a:r>
              <a:rPr sz="1500" spc="-45" dirty="0">
                <a:latin typeface="Calibri"/>
                <a:cs typeface="Calibri"/>
              </a:rPr>
              <a:t> </a:t>
            </a:r>
            <a:r>
              <a:rPr sz="1500" spc="-50" dirty="0">
                <a:latin typeface="Calibri"/>
                <a:cs typeface="Calibri"/>
              </a:rPr>
              <a:t>и </a:t>
            </a:r>
            <a:r>
              <a:rPr sz="1500" dirty="0">
                <a:latin typeface="Calibri"/>
                <a:cs typeface="Calibri"/>
              </a:rPr>
              <a:t>контроля</a:t>
            </a:r>
            <a:r>
              <a:rPr sz="1500" spc="-5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в</a:t>
            </a:r>
            <a:r>
              <a:rPr sz="1500" spc="-4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соответствии</a:t>
            </a:r>
            <a:r>
              <a:rPr sz="1500" spc="-5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с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уставом</a:t>
            </a:r>
            <a:endParaRPr sz="1500">
              <a:latin typeface="Calibri"/>
              <a:cs typeface="Calibri"/>
            </a:endParaRPr>
          </a:p>
          <a:p>
            <a:pPr marL="12700">
              <a:lnSpc>
                <a:spcPts val="1440"/>
              </a:lnSpc>
            </a:pPr>
            <a:r>
              <a:rPr sz="1500" spc="-10" dirty="0">
                <a:latin typeface="Calibri"/>
                <a:cs typeface="Calibri"/>
              </a:rPr>
              <a:t>некоммерческой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организации.</a:t>
            </a:r>
            <a:endParaRPr sz="1500">
              <a:latin typeface="Calibri"/>
              <a:cs typeface="Calibri"/>
            </a:endParaRPr>
          </a:p>
          <a:p>
            <a:pPr marL="12700">
              <a:lnSpc>
                <a:spcPts val="1620"/>
              </a:lnSpc>
              <a:spcBef>
                <a:spcPts val="1080"/>
              </a:spcBef>
            </a:pPr>
            <a:r>
              <a:rPr sz="1500" dirty="0">
                <a:latin typeface="Calibri"/>
                <a:cs typeface="Calibri"/>
              </a:rPr>
              <a:t>Чтобы</a:t>
            </a:r>
            <a:r>
              <a:rPr sz="1500" spc="-2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добавить</a:t>
            </a:r>
            <a:r>
              <a:rPr sz="1500" spc="-5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орган</a:t>
            </a:r>
            <a:r>
              <a:rPr sz="1500" spc="-4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необходимо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нажать</a:t>
            </a:r>
            <a:endParaRPr sz="1500">
              <a:latin typeface="Calibri"/>
              <a:cs typeface="Calibri"/>
            </a:endParaRPr>
          </a:p>
          <a:p>
            <a:pPr marL="12700">
              <a:lnSpc>
                <a:spcPts val="1440"/>
              </a:lnSpc>
            </a:pPr>
            <a:r>
              <a:rPr sz="1500" dirty="0">
                <a:latin typeface="Calibri"/>
                <a:cs typeface="Calibri"/>
              </a:rPr>
              <a:t>«Добавить</a:t>
            </a:r>
            <a:r>
              <a:rPr sz="1500" spc="-5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орган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управления»</a:t>
            </a:r>
            <a:r>
              <a:rPr sz="1500" spc="-5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и</a:t>
            </a:r>
            <a:r>
              <a:rPr sz="1500" spc="-10" dirty="0">
                <a:latin typeface="Calibri"/>
                <a:cs typeface="Calibri"/>
              </a:rPr>
              <a:t> заполнить</a:t>
            </a:r>
            <a:endParaRPr sz="1500">
              <a:latin typeface="Calibri"/>
              <a:cs typeface="Calibri"/>
            </a:endParaRPr>
          </a:p>
          <a:p>
            <a:pPr marL="12700" marR="5080">
              <a:lnSpc>
                <a:spcPct val="80000"/>
              </a:lnSpc>
              <a:spcBef>
                <a:spcPts val="180"/>
              </a:spcBef>
            </a:pPr>
            <a:r>
              <a:rPr sz="1500" dirty="0">
                <a:latin typeface="Calibri"/>
                <a:cs typeface="Calibri"/>
              </a:rPr>
              <a:t>все</a:t>
            </a:r>
            <a:r>
              <a:rPr sz="1500" spc="-2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обязательные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поля,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а</a:t>
            </a:r>
            <a:r>
              <a:rPr sz="1500" spc="-3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также</a:t>
            </a:r>
            <a:r>
              <a:rPr sz="1500" spc="-20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обязательно </a:t>
            </a:r>
            <a:r>
              <a:rPr sz="1500" dirty="0">
                <a:latin typeface="Calibri"/>
                <a:cs typeface="Calibri"/>
              </a:rPr>
              <a:t>привязать</a:t>
            </a:r>
            <a:r>
              <a:rPr sz="1500" spc="-5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орган</a:t>
            </a:r>
            <a:r>
              <a:rPr sz="1500" spc="-3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к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уставу,</a:t>
            </a:r>
            <a:r>
              <a:rPr sz="1500" spc="-5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нажав</a:t>
            </a:r>
            <a:r>
              <a:rPr sz="1500" spc="-3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«Привязать </a:t>
            </a:r>
            <a:r>
              <a:rPr sz="1500" dirty="0">
                <a:latin typeface="Calibri"/>
                <a:cs typeface="Calibri"/>
              </a:rPr>
              <a:t>орган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управления</a:t>
            </a:r>
            <a:r>
              <a:rPr sz="1500" spc="-4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к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уставу».</a:t>
            </a:r>
            <a:r>
              <a:rPr sz="1500" spc="-60" dirty="0">
                <a:latin typeface="Calibri"/>
                <a:cs typeface="Calibri"/>
              </a:rPr>
              <a:t> </a:t>
            </a:r>
            <a:r>
              <a:rPr sz="1500" spc="-20" dirty="0">
                <a:latin typeface="Calibri"/>
                <a:cs typeface="Calibri"/>
              </a:rPr>
              <a:t>Важно </a:t>
            </a:r>
            <a:r>
              <a:rPr sz="1500" dirty="0">
                <a:latin typeface="Calibri"/>
                <a:cs typeface="Calibri"/>
              </a:rPr>
              <a:t>привязывать</a:t>
            </a:r>
            <a:r>
              <a:rPr sz="1500" spc="-4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орган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к</a:t>
            </a:r>
            <a:r>
              <a:rPr sz="1500" spc="-45" dirty="0">
                <a:latin typeface="Calibri"/>
                <a:cs typeface="Calibri"/>
              </a:rPr>
              <a:t> </a:t>
            </a:r>
            <a:r>
              <a:rPr sz="15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действующей</a:t>
            </a:r>
            <a:endParaRPr sz="1500">
              <a:latin typeface="Calibri"/>
              <a:cs typeface="Calibri"/>
            </a:endParaRPr>
          </a:p>
          <a:p>
            <a:pPr marL="12700">
              <a:lnSpc>
                <a:spcPts val="1440"/>
              </a:lnSpc>
            </a:pPr>
            <a:r>
              <a:rPr sz="1500" dirty="0">
                <a:latin typeface="Calibri"/>
                <a:cs typeface="Calibri"/>
              </a:rPr>
              <a:t>редакции</a:t>
            </a:r>
            <a:r>
              <a:rPr sz="1500" spc="-3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устава</a:t>
            </a:r>
            <a:r>
              <a:rPr sz="1500" spc="-5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из</a:t>
            </a:r>
            <a:r>
              <a:rPr sz="1500" spc="-2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выпадающего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списка.</a:t>
            </a:r>
            <a:endParaRPr sz="1500">
              <a:latin typeface="Calibri"/>
              <a:cs typeface="Calibri"/>
            </a:endParaRPr>
          </a:p>
          <a:p>
            <a:pPr marL="12700">
              <a:lnSpc>
                <a:spcPts val="1620"/>
              </a:lnSpc>
              <a:spcBef>
                <a:spcPts val="1320"/>
              </a:spcBef>
            </a:pPr>
            <a:r>
              <a:rPr sz="15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Унитарные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(например: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автономные</a:t>
            </a:r>
            <a:endParaRPr sz="1500">
              <a:latin typeface="Calibri"/>
              <a:cs typeface="Calibri"/>
            </a:endParaRPr>
          </a:p>
          <a:p>
            <a:pPr marL="12700" marR="111760">
              <a:lnSpc>
                <a:spcPct val="80100"/>
              </a:lnSpc>
              <a:spcBef>
                <a:spcPts val="180"/>
              </a:spcBef>
            </a:pPr>
            <a:r>
              <a:rPr sz="1500" dirty="0">
                <a:latin typeface="Calibri"/>
                <a:cs typeface="Calibri"/>
              </a:rPr>
              <a:t>некоммерческие</a:t>
            </a:r>
            <a:r>
              <a:rPr sz="1500" spc="-6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организации,</a:t>
            </a:r>
            <a:r>
              <a:rPr sz="1500" spc="-8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фонды, </a:t>
            </a:r>
            <a:r>
              <a:rPr sz="1500" dirty="0">
                <a:latin typeface="Calibri"/>
                <a:cs typeface="Calibri"/>
              </a:rPr>
              <a:t>учреждения,</a:t>
            </a:r>
            <a:r>
              <a:rPr sz="1500" spc="-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юридические </a:t>
            </a:r>
            <a:r>
              <a:rPr sz="1500" spc="-20" dirty="0">
                <a:latin typeface="Calibri"/>
                <a:cs typeface="Calibri"/>
              </a:rPr>
              <a:t>консультации)</a:t>
            </a:r>
            <a:r>
              <a:rPr sz="1500" spc="-105" dirty="0">
                <a:latin typeface="Calibri"/>
                <a:cs typeface="Calibri"/>
              </a:rPr>
              <a:t> </a:t>
            </a:r>
            <a:r>
              <a:rPr sz="1500" u="sng" spc="-5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и</a:t>
            </a:r>
            <a:r>
              <a:rPr sz="1500" spc="-50" dirty="0">
                <a:latin typeface="Calibri"/>
                <a:cs typeface="Calibri"/>
              </a:rPr>
              <a:t> </a:t>
            </a:r>
            <a:r>
              <a:rPr sz="15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благотворительные организации</a:t>
            </a:r>
            <a:endParaRPr sz="1500">
              <a:latin typeface="Calibri"/>
              <a:cs typeface="Calibri"/>
            </a:endParaRPr>
          </a:p>
          <a:p>
            <a:pPr marL="12700" marR="438150">
              <a:lnSpc>
                <a:spcPct val="80000"/>
              </a:lnSpc>
            </a:pPr>
            <a:r>
              <a:rPr sz="1500" dirty="0">
                <a:latin typeface="Calibri"/>
                <a:cs typeface="Calibri"/>
              </a:rPr>
              <a:t>добавляют</a:t>
            </a:r>
            <a:r>
              <a:rPr sz="1500" spc="-50" dirty="0">
                <a:latin typeface="Calibri"/>
                <a:cs typeface="Calibri"/>
              </a:rPr>
              <a:t> </a:t>
            </a:r>
            <a:r>
              <a:rPr sz="15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все</a:t>
            </a:r>
            <a:r>
              <a:rPr sz="15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5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органы</a:t>
            </a:r>
            <a:r>
              <a:rPr sz="1500" spc="-4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в </a:t>
            </a:r>
            <a:r>
              <a:rPr sz="1500" spc="-10" dirty="0">
                <a:latin typeface="Calibri"/>
                <a:cs typeface="Calibri"/>
              </a:rPr>
              <a:t>соответствии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spc="-50" dirty="0">
                <a:latin typeface="Calibri"/>
                <a:cs typeface="Calibri"/>
              </a:rPr>
              <a:t>с </a:t>
            </a:r>
            <a:r>
              <a:rPr sz="1500" dirty="0">
                <a:latin typeface="Calibri"/>
                <a:cs typeface="Calibri"/>
              </a:rPr>
              <a:t>уставом.</a:t>
            </a:r>
            <a:r>
              <a:rPr sz="1500" spc="-70" dirty="0">
                <a:latin typeface="Calibri"/>
                <a:cs typeface="Calibri"/>
              </a:rPr>
              <a:t> </a:t>
            </a:r>
            <a:r>
              <a:rPr sz="15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Корпоративные</a:t>
            </a:r>
            <a:r>
              <a:rPr sz="1500" u="sng" spc="-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5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организации</a:t>
            </a:r>
            <a:r>
              <a:rPr sz="1500" spc="-1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добавляют</a:t>
            </a:r>
            <a:r>
              <a:rPr sz="1500" spc="-65" dirty="0">
                <a:latin typeface="Calibri"/>
                <a:cs typeface="Calibri"/>
              </a:rPr>
              <a:t> </a:t>
            </a:r>
            <a:r>
              <a:rPr sz="15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все</a:t>
            </a:r>
            <a:r>
              <a:rPr sz="1500" u="sng" spc="3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5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органы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по</a:t>
            </a:r>
            <a:r>
              <a:rPr sz="1500" spc="-2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уставу</a:t>
            </a:r>
            <a:r>
              <a:rPr sz="1500" spc="-55" dirty="0">
                <a:latin typeface="Calibri"/>
                <a:cs typeface="Calibri"/>
              </a:rPr>
              <a:t> </a:t>
            </a:r>
            <a:r>
              <a:rPr sz="1500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кроме</a:t>
            </a:r>
            <a:r>
              <a:rPr sz="1500" spc="-20" dirty="0">
                <a:latin typeface="Calibri"/>
                <a:cs typeface="Calibri"/>
              </a:rPr>
              <a:t> </a:t>
            </a:r>
            <a:r>
              <a:rPr sz="15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высшего</a:t>
            </a:r>
            <a:r>
              <a:rPr sz="1500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5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органа</a:t>
            </a:r>
            <a:r>
              <a:rPr sz="1500" u="sng" spc="-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5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управления.</a:t>
            </a:r>
            <a:endParaRPr sz="1500">
              <a:latin typeface="Calibri"/>
              <a:cs typeface="Calibri"/>
            </a:endParaRPr>
          </a:p>
          <a:p>
            <a:pPr marL="12700">
              <a:lnSpc>
                <a:spcPts val="1620"/>
              </a:lnSpc>
              <a:spcBef>
                <a:spcPts val="1080"/>
              </a:spcBef>
            </a:pPr>
            <a:r>
              <a:rPr sz="1500" dirty="0">
                <a:latin typeface="Calibri"/>
                <a:cs typeface="Calibri"/>
              </a:rPr>
              <a:t>После</a:t>
            </a:r>
            <a:r>
              <a:rPr sz="1500" spc="-2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добавления</a:t>
            </a:r>
            <a:r>
              <a:rPr sz="1500" spc="-6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всех</a:t>
            </a:r>
            <a:r>
              <a:rPr sz="1500" spc="-1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органов</a:t>
            </a:r>
            <a:r>
              <a:rPr sz="1500" spc="-50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управления</a:t>
            </a:r>
            <a:endParaRPr sz="1500">
              <a:latin typeface="Calibri"/>
              <a:cs typeface="Calibri"/>
            </a:endParaRPr>
          </a:p>
          <a:p>
            <a:pPr marL="12700">
              <a:lnSpc>
                <a:spcPts val="1440"/>
              </a:lnSpc>
            </a:pPr>
            <a:r>
              <a:rPr sz="1500" dirty="0">
                <a:latin typeface="Calibri"/>
                <a:cs typeface="Calibri"/>
              </a:rPr>
              <a:t>и</a:t>
            </a:r>
            <a:r>
              <a:rPr sz="1500" spc="-2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контроля</a:t>
            </a:r>
            <a:r>
              <a:rPr sz="1500" spc="-4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для</a:t>
            </a:r>
            <a:r>
              <a:rPr sz="1500" spc="-60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перехода</a:t>
            </a:r>
            <a:r>
              <a:rPr sz="1500" spc="-2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к</a:t>
            </a:r>
            <a:r>
              <a:rPr sz="1500" spc="-4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следующей</a:t>
            </a:r>
            <a:endParaRPr sz="1500">
              <a:latin typeface="Calibri"/>
              <a:cs typeface="Calibri"/>
            </a:endParaRPr>
          </a:p>
          <a:p>
            <a:pPr marL="12700">
              <a:lnSpc>
                <a:spcPts val="1620"/>
              </a:lnSpc>
            </a:pPr>
            <a:r>
              <a:rPr sz="1500" dirty="0">
                <a:latin typeface="Calibri"/>
                <a:cs typeface="Calibri"/>
              </a:rPr>
              <a:t>вкладке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необходимо</a:t>
            </a:r>
            <a:r>
              <a:rPr sz="1500" spc="-2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нажать</a:t>
            </a:r>
            <a:r>
              <a:rPr sz="1500" spc="-5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«Сохранить».</a:t>
            </a:r>
            <a:endParaRPr sz="1500">
              <a:latin typeface="Calibri"/>
              <a:cs typeface="Calibri"/>
            </a:endParaRPr>
          </a:p>
          <a:p>
            <a:pPr marL="12700" marR="104775">
              <a:lnSpc>
                <a:spcPts val="1250"/>
              </a:lnSpc>
              <a:spcBef>
                <a:spcPts val="1390"/>
              </a:spcBef>
            </a:pPr>
            <a:r>
              <a:rPr sz="1300" dirty="0">
                <a:solidFill>
                  <a:srgbClr val="FF0000"/>
                </a:solidFill>
                <a:latin typeface="Calibri"/>
                <a:cs typeface="Calibri"/>
              </a:rPr>
              <a:t>Если</a:t>
            </a:r>
            <a:r>
              <a:rPr sz="1300" spc="-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0000"/>
                </a:solidFill>
                <a:latin typeface="Calibri"/>
                <a:cs typeface="Calibri"/>
              </a:rPr>
              <a:t>вкладка</a:t>
            </a:r>
            <a:r>
              <a:rPr sz="1300" spc="-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0000"/>
                </a:solidFill>
                <a:latin typeface="Calibri"/>
                <a:cs typeface="Calibri"/>
              </a:rPr>
              <a:t>«Сведения</a:t>
            </a:r>
            <a:r>
              <a:rPr sz="1300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0000"/>
                </a:solidFill>
                <a:latin typeface="Calibri"/>
                <a:cs typeface="Calibri"/>
              </a:rPr>
              <a:t>об</a:t>
            </a:r>
            <a:r>
              <a:rPr sz="1300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0000"/>
                </a:solidFill>
                <a:latin typeface="Calibri"/>
                <a:cs typeface="Calibri"/>
              </a:rPr>
              <a:t>органах</a:t>
            </a:r>
            <a:r>
              <a:rPr sz="1300" spc="-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FF0000"/>
                </a:solidFill>
                <a:latin typeface="Calibri"/>
                <a:cs typeface="Calibri"/>
              </a:rPr>
              <a:t>управления» </a:t>
            </a:r>
            <a:r>
              <a:rPr sz="1300" dirty="0">
                <a:solidFill>
                  <a:srgbClr val="FF0000"/>
                </a:solidFill>
                <a:latin typeface="Calibri"/>
                <a:cs typeface="Calibri"/>
              </a:rPr>
              <a:t>раздела</a:t>
            </a:r>
            <a:r>
              <a:rPr sz="1300" spc="-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0000"/>
                </a:solidFill>
                <a:latin typeface="Calibri"/>
                <a:cs typeface="Calibri"/>
              </a:rPr>
              <a:t>«Сведения</a:t>
            </a:r>
            <a:r>
              <a:rPr sz="1300" spc="-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0000"/>
                </a:solidFill>
                <a:latin typeface="Calibri"/>
                <a:cs typeface="Calibri"/>
              </a:rPr>
              <a:t>о</a:t>
            </a:r>
            <a:r>
              <a:rPr sz="1300" spc="-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0000"/>
                </a:solidFill>
                <a:latin typeface="Calibri"/>
                <a:cs typeface="Calibri"/>
              </a:rPr>
              <a:t>персональном</a:t>
            </a:r>
            <a:r>
              <a:rPr sz="1300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FF0000"/>
                </a:solidFill>
                <a:latin typeface="Calibri"/>
                <a:cs typeface="Calibri"/>
              </a:rPr>
              <a:t>составе </a:t>
            </a:r>
            <a:r>
              <a:rPr sz="1300" dirty="0">
                <a:solidFill>
                  <a:srgbClr val="FF0000"/>
                </a:solidFill>
                <a:latin typeface="Calibri"/>
                <a:cs typeface="Calibri"/>
              </a:rPr>
              <a:t>организации»</a:t>
            </a:r>
            <a:r>
              <a:rPr sz="1300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0000"/>
                </a:solidFill>
                <a:latin typeface="Calibri"/>
                <a:cs typeface="Calibri"/>
              </a:rPr>
              <a:t>была</a:t>
            </a:r>
            <a:r>
              <a:rPr sz="1300" spc="-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0000"/>
                </a:solidFill>
                <a:latin typeface="Calibri"/>
                <a:cs typeface="Calibri"/>
              </a:rPr>
              <a:t>ранее</a:t>
            </a:r>
            <a:r>
              <a:rPr sz="1300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0000"/>
                </a:solidFill>
                <a:latin typeface="Calibri"/>
                <a:cs typeface="Calibri"/>
              </a:rPr>
              <a:t>заполнена</a:t>
            </a:r>
            <a:r>
              <a:rPr sz="1300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FF0000"/>
                </a:solidFill>
                <a:latin typeface="Calibri"/>
                <a:cs typeface="Calibri"/>
              </a:rPr>
              <a:t>необходимо </a:t>
            </a:r>
            <a:r>
              <a:rPr sz="1300" dirty="0">
                <a:solidFill>
                  <a:srgbClr val="FF0000"/>
                </a:solidFill>
                <a:latin typeface="Calibri"/>
                <a:cs typeface="Calibri"/>
              </a:rPr>
              <a:t>проверить</a:t>
            </a:r>
            <a:r>
              <a:rPr sz="1300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0000"/>
                </a:solidFill>
                <a:latin typeface="Calibri"/>
                <a:cs typeface="Calibri"/>
              </a:rPr>
              <a:t>актуальность</a:t>
            </a:r>
            <a:r>
              <a:rPr sz="1300" spc="-6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FF0000"/>
                </a:solidFill>
                <a:latin typeface="Calibri"/>
                <a:cs typeface="Calibri"/>
              </a:rPr>
              <a:t>данных.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489" y="260680"/>
            <a:ext cx="4858385" cy="6408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8404" y="4602937"/>
            <a:ext cx="8213090" cy="18681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alibri"/>
                <a:cs typeface="Calibri"/>
              </a:rPr>
              <a:t>Во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вкладке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«Сведения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об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органах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управления»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раздела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«Сведения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персональном составе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организации»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сведения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типе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органа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управления,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типе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правления,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полное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наименование,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периодичность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проведения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заседаний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заполняется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соответствии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с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уставом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некоммерческой организации.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790"/>
              </a:spcBef>
            </a:pP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В</a:t>
            </a:r>
            <a:r>
              <a:rPr sz="1400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образовательных</a:t>
            </a:r>
            <a:r>
              <a:rPr sz="1400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организациях</a:t>
            </a:r>
            <a:r>
              <a:rPr sz="1400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в 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соответствии</a:t>
            </a:r>
            <a:r>
              <a:rPr sz="1400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с</a:t>
            </a:r>
            <a:r>
              <a:rPr sz="1400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п.</a:t>
            </a:r>
            <a:r>
              <a:rPr sz="1400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4</a:t>
            </a:r>
            <a:r>
              <a:rPr sz="1400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ст.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26</a:t>
            </a:r>
            <a:r>
              <a:rPr sz="1400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Федерального</a:t>
            </a:r>
            <a:r>
              <a:rPr sz="1400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закона</a:t>
            </a:r>
            <a:r>
              <a:rPr sz="1400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от</a:t>
            </a:r>
            <a:r>
              <a:rPr sz="1400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29.12.2012</a:t>
            </a:r>
            <a:r>
              <a:rPr sz="1400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№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 273-</a:t>
            </a:r>
            <a:r>
              <a:rPr sz="1400" spc="-25" dirty="0">
                <a:solidFill>
                  <a:srgbClr val="FF0000"/>
                </a:solidFill>
                <a:latin typeface="Calibri"/>
                <a:cs typeface="Calibri"/>
              </a:rPr>
              <a:t>ФЗ</a:t>
            </a:r>
            <a:endParaRPr sz="1400">
              <a:latin typeface="Calibri"/>
              <a:cs typeface="Calibri"/>
            </a:endParaRPr>
          </a:p>
          <a:p>
            <a:pPr marL="12700" marR="29845">
              <a:lnSpc>
                <a:spcPct val="100000"/>
              </a:lnSpc>
            </a:pP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«Об</a:t>
            </a:r>
            <a:r>
              <a:rPr sz="1400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образовании</a:t>
            </a:r>
            <a:r>
              <a:rPr sz="1400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в</a:t>
            </a:r>
            <a:r>
              <a:rPr sz="1400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Российской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Федерации»</a:t>
            </a:r>
            <a:r>
              <a:rPr sz="1400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общее</a:t>
            </a:r>
            <a:r>
              <a:rPr sz="1400" spc="-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собрание</a:t>
            </a:r>
            <a:r>
              <a:rPr sz="1400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работников</a:t>
            </a:r>
            <a:r>
              <a:rPr sz="1400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и</a:t>
            </a:r>
            <a:r>
              <a:rPr sz="1400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педагогический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 совет</a:t>
            </a:r>
            <a:r>
              <a:rPr sz="1400" spc="-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являются коллегиальными</a:t>
            </a:r>
            <a:r>
              <a:rPr sz="1400" spc="-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органами</a:t>
            </a:r>
            <a:r>
              <a:rPr sz="1400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управления</a:t>
            </a:r>
            <a:r>
              <a:rPr sz="1400" spc="-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(руководящими</a:t>
            </a:r>
            <a:r>
              <a:rPr sz="1400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органами).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888" y="260604"/>
            <a:ext cx="8863421" cy="4231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43854" y="209549"/>
            <a:ext cx="3328035" cy="4646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69545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alibri"/>
                <a:cs typeface="Calibri"/>
              </a:rPr>
              <a:t>Во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вкладке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«Персональный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состав» </a:t>
            </a:r>
            <a:r>
              <a:rPr sz="1600" dirty="0">
                <a:latin typeface="Calibri"/>
                <a:cs typeface="Calibri"/>
              </a:rPr>
              <a:t>раздела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«Сведения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персональном </a:t>
            </a:r>
            <a:r>
              <a:rPr sz="1600" dirty="0">
                <a:latin typeface="Calibri"/>
                <a:cs typeface="Calibri"/>
              </a:rPr>
              <a:t>составе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организации»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необходимо </a:t>
            </a:r>
            <a:r>
              <a:rPr sz="1600" dirty="0">
                <a:latin typeface="Calibri"/>
                <a:cs typeface="Calibri"/>
              </a:rPr>
              <a:t>добавить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всех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членов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органов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управления </a:t>
            </a:r>
            <a:r>
              <a:rPr sz="1600" dirty="0">
                <a:latin typeface="Calibri"/>
                <a:cs typeface="Calibri"/>
              </a:rPr>
              <a:t>и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контроля, </a:t>
            </a:r>
            <a:r>
              <a:rPr sz="1600" spc="-20" dirty="0">
                <a:latin typeface="Calibri"/>
                <a:cs typeface="Calibri"/>
              </a:rPr>
              <a:t>нажав</a:t>
            </a:r>
            <a:endParaRPr sz="1600">
              <a:latin typeface="Calibri"/>
              <a:cs typeface="Calibri"/>
            </a:endParaRPr>
          </a:p>
          <a:p>
            <a:pPr marL="12700" marR="135890">
              <a:lnSpc>
                <a:spcPct val="100000"/>
              </a:lnSpc>
            </a:pPr>
            <a:r>
              <a:rPr sz="1600" dirty="0">
                <a:latin typeface="Calibri"/>
                <a:cs typeface="Calibri"/>
              </a:rPr>
              <a:t>«Добавить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участника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персонального </a:t>
            </a:r>
            <a:r>
              <a:rPr sz="1600" dirty="0">
                <a:latin typeface="Calibri"/>
                <a:cs typeface="Calibri"/>
              </a:rPr>
              <a:t>состава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органа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управления» </a:t>
            </a:r>
            <a:r>
              <a:rPr sz="1600" spc="-50" dirty="0">
                <a:latin typeface="Calibri"/>
                <a:cs typeface="Calibri"/>
              </a:rPr>
              <a:t>и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dirty="0">
                <a:latin typeface="Calibri"/>
                <a:cs typeface="Calibri"/>
              </a:rPr>
              <a:t>заполнив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все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обязательные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поля.</a:t>
            </a:r>
            <a:endParaRPr sz="16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1825"/>
              </a:spcBef>
            </a:pPr>
            <a:r>
              <a:rPr sz="1600" dirty="0">
                <a:latin typeface="Calibri"/>
                <a:cs typeface="Calibri"/>
              </a:rPr>
              <a:t>Персональный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состав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высшего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органа управления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заполняется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отношении </a:t>
            </a:r>
            <a:r>
              <a:rPr sz="1600" dirty="0">
                <a:latin typeface="Calibri"/>
                <a:cs typeface="Calibri"/>
              </a:rPr>
              <a:t>унитарных</a:t>
            </a:r>
            <a:r>
              <a:rPr sz="1600" spc="-8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(например: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автономных</a:t>
            </a:r>
            <a:endParaRPr sz="16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1600" dirty="0">
                <a:latin typeface="Calibri"/>
                <a:cs typeface="Calibri"/>
              </a:rPr>
              <a:t>некоммерческих</a:t>
            </a:r>
            <a:r>
              <a:rPr sz="1600" spc="-8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организаций,</a:t>
            </a:r>
            <a:endParaRPr sz="1600">
              <a:latin typeface="Calibri"/>
              <a:cs typeface="Calibri"/>
            </a:endParaRPr>
          </a:p>
          <a:p>
            <a:pPr marL="12700" marR="185420" algn="just">
              <a:lnSpc>
                <a:spcPct val="100000"/>
              </a:lnSpc>
            </a:pPr>
            <a:r>
              <a:rPr sz="1600" dirty="0">
                <a:latin typeface="Calibri"/>
                <a:cs typeface="Calibri"/>
              </a:rPr>
              <a:t>фондов,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учреждений,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юридических консультаций)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и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благотворительных </a:t>
            </a:r>
            <a:r>
              <a:rPr sz="1600" dirty="0">
                <a:latin typeface="Calibri"/>
                <a:cs typeface="Calibri"/>
              </a:rPr>
              <a:t>организаций.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Корпоративными</a:t>
            </a:r>
            <a:endParaRPr sz="1600">
              <a:latin typeface="Calibri"/>
              <a:cs typeface="Calibri"/>
            </a:endParaRPr>
          </a:p>
          <a:p>
            <a:pPr marL="12700" marR="57150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организациями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персональный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состав </a:t>
            </a:r>
            <a:r>
              <a:rPr sz="1600" dirty="0">
                <a:latin typeface="Calibri"/>
                <a:cs typeface="Calibri"/>
              </a:rPr>
              <a:t>высшего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органа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управления </a:t>
            </a:r>
            <a:r>
              <a:rPr sz="1600" spc="-25" dirty="0">
                <a:latin typeface="Calibri"/>
                <a:cs typeface="Calibri"/>
              </a:rPr>
              <a:t>не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spc="-10" dirty="0">
                <a:latin typeface="Calibri"/>
                <a:cs typeface="Calibri"/>
              </a:rPr>
              <a:t>заполняется.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04" y="370883"/>
            <a:ext cx="5256530" cy="602999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85800" y="5181600"/>
            <a:ext cx="39624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85800" y="5638800"/>
            <a:ext cx="13716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27701" y="185166"/>
            <a:ext cx="3550285" cy="585216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833119">
              <a:lnSpc>
                <a:spcPts val="1730"/>
              </a:lnSpc>
              <a:spcBef>
                <a:spcPts val="310"/>
              </a:spcBef>
            </a:pPr>
            <a:r>
              <a:rPr sz="1600" dirty="0">
                <a:latin typeface="Calibri"/>
                <a:cs typeface="Calibri"/>
              </a:rPr>
              <a:t>Важно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каждому</a:t>
            </a:r>
            <a:r>
              <a:rPr sz="1600" spc="-7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члену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органа управления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и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контроля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указать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605"/>
              </a:lnSpc>
            </a:pPr>
            <a:r>
              <a:rPr sz="1600" dirty="0">
                <a:latin typeface="Calibri"/>
                <a:cs typeface="Calibri"/>
              </a:rPr>
              <a:t>принадлежность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к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органу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управления,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730"/>
              </a:lnSpc>
            </a:pPr>
            <a:r>
              <a:rPr sz="1600" dirty="0">
                <a:latin typeface="Calibri"/>
                <a:cs typeface="Calibri"/>
              </a:rPr>
              <a:t>для</a:t>
            </a:r>
            <a:r>
              <a:rPr sz="1600" spc="-7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этого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необходимо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нажать</a:t>
            </a:r>
            <a:endParaRPr sz="1600">
              <a:latin typeface="Calibri"/>
              <a:cs typeface="Calibri"/>
            </a:endParaRPr>
          </a:p>
          <a:p>
            <a:pPr marL="12700" marR="14604">
              <a:lnSpc>
                <a:spcPts val="1730"/>
              </a:lnSpc>
              <a:spcBef>
                <a:spcPts val="120"/>
              </a:spcBef>
            </a:pPr>
            <a:r>
              <a:rPr sz="1600" dirty="0">
                <a:latin typeface="Calibri"/>
                <a:cs typeface="Calibri"/>
              </a:rPr>
              <a:t>«Принадлежность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к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органу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управления» </a:t>
            </a:r>
            <a:r>
              <a:rPr sz="1600" dirty="0">
                <a:latin typeface="Calibri"/>
                <a:cs typeface="Calibri"/>
              </a:rPr>
              <a:t>и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заполнить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все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обязательные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поля.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605"/>
              </a:lnSpc>
            </a:pPr>
            <a:r>
              <a:rPr sz="1600" dirty="0">
                <a:latin typeface="Calibri"/>
                <a:cs typeface="Calibri"/>
              </a:rPr>
              <a:t>«Принадлежность</a:t>
            </a:r>
            <a:r>
              <a:rPr sz="1600" spc="30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к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органу</a:t>
            </a:r>
            <a:endParaRPr sz="1600">
              <a:latin typeface="Calibri"/>
              <a:cs typeface="Calibri"/>
            </a:endParaRPr>
          </a:p>
          <a:p>
            <a:pPr marL="12700" marR="140335">
              <a:lnSpc>
                <a:spcPct val="9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управления»</a:t>
            </a:r>
            <a:r>
              <a:rPr sz="1600" dirty="0">
                <a:latin typeface="Calibri"/>
                <a:cs typeface="Calibri"/>
              </a:rPr>
              <a:t> выбрать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из </a:t>
            </a:r>
            <a:r>
              <a:rPr sz="1600" spc="-10" dirty="0">
                <a:latin typeface="Calibri"/>
                <a:cs typeface="Calibri"/>
              </a:rPr>
              <a:t>выпадающего </a:t>
            </a:r>
            <a:r>
              <a:rPr sz="1600" dirty="0">
                <a:latin typeface="Calibri"/>
                <a:cs typeface="Calibri"/>
              </a:rPr>
              <a:t>списка,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если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лицо</a:t>
            </a:r>
            <a:r>
              <a:rPr sz="1600" spc="-20" dirty="0">
                <a:latin typeface="Calibri"/>
                <a:cs typeface="Calibri"/>
              </a:rPr>
              <a:t> входит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несколько </a:t>
            </a:r>
            <a:r>
              <a:rPr sz="1600" dirty="0">
                <a:latin typeface="Calibri"/>
                <a:cs typeface="Calibri"/>
              </a:rPr>
              <a:t>органов,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то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выбрать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все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необходимые органы.</a:t>
            </a:r>
            <a:endParaRPr sz="1600">
              <a:latin typeface="Calibri"/>
              <a:cs typeface="Calibri"/>
            </a:endParaRPr>
          </a:p>
          <a:p>
            <a:pPr marL="12700" marR="120014" algn="just">
              <a:lnSpc>
                <a:spcPct val="90100"/>
              </a:lnSpc>
              <a:spcBef>
                <a:spcPts val="1705"/>
              </a:spcBef>
            </a:pPr>
            <a:r>
              <a:rPr sz="1600" dirty="0">
                <a:latin typeface="Calibri"/>
                <a:cs typeface="Calibri"/>
              </a:rPr>
              <a:t>Если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член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органа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управления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является работником,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то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необходимо поставить </a:t>
            </a:r>
            <a:r>
              <a:rPr sz="1600" dirty="0">
                <a:latin typeface="Calibri"/>
                <a:cs typeface="Calibri"/>
              </a:rPr>
              <a:t>галочку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«Добавить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данного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сотрудника </a:t>
            </a:r>
            <a:r>
              <a:rPr sz="1600" dirty="0">
                <a:latin typeface="Calibri"/>
                <a:cs typeface="Calibri"/>
              </a:rPr>
              <a:t>органов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управления </a:t>
            </a:r>
            <a:r>
              <a:rPr sz="1600" dirty="0">
                <a:latin typeface="Calibri"/>
                <a:cs typeface="Calibri"/>
              </a:rPr>
              <a:t>в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разделе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730"/>
              </a:lnSpc>
            </a:pPr>
            <a:r>
              <a:rPr sz="1600" spc="-10" dirty="0">
                <a:latin typeface="Calibri"/>
                <a:cs typeface="Calibri"/>
              </a:rPr>
              <a:t>«Работники».</a:t>
            </a:r>
            <a:endParaRPr sz="1600">
              <a:latin typeface="Calibri"/>
              <a:cs typeface="Calibri"/>
            </a:endParaRPr>
          </a:p>
          <a:p>
            <a:pPr marL="12700" marR="105410">
              <a:lnSpc>
                <a:spcPts val="1730"/>
              </a:lnSpc>
              <a:spcBef>
                <a:spcPts val="1725"/>
              </a:spcBef>
            </a:pPr>
            <a:r>
              <a:rPr sz="1600" dirty="0">
                <a:latin typeface="Calibri"/>
                <a:cs typeface="Calibri"/>
              </a:rPr>
              <a:t>После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добавления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всех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членов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органов управления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и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контроля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для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перехода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0" dirty="0">
                <a:latin typeface="Calibri"/>
                <a:cs typeface="Calibri"/>
              </a:rPr>
              <a:t>к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605"/>
              </a:lnSpc>
            </a:pPr>
            <a:r>
              <a:rPr sz="1600" spc="-10" dirty="0">
                <a:latin typeface="Calibri"/>
                <a:cs typeface="Calibri"/>
              </a:rPr>
              <a:t>следующей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вкладке</a:t>
            </a:r>
            <a:r>
              <a:rPr sz="1600" spc="-7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необходимо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нажать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825"/>
              </a:lnSpc>
            </a:pPr>
            <a:r>
              <a:rPr sz="1600" spc="-10" dirty="0">
                <a:latin typeface="Calibri"/>
                <a:cs typeface="Calibri"/>
              </a:rPr>
              <a:t>«Сохранить».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595"/>
              </a:lnSpc>
              <a:spcBef>
                <a:spcPts val="1500"/>
              </a:spcBef>
            </a:pP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Если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 вкладка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«Персональный</a:t>
            </a:r>
            <a:r>
              <a:rPr sz="1400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состав»</a:t>
            </a:r>
            <a:r>
              <a:rPr sz="1400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раздела</a:t>
            </a:r>
            <a:endParaRPr sz="1400">
              <a:latin typeface="Calibri"/>
              <a:cs typeface="Calibri"/>
            </a:endParaRPr>
          </a:p>
          <a:p>
            <a:pPr marL="12700" marR="697865">
              <a:lnSpc>
                <a:spcPts val="1510"/>
              </a:lnSpc>
              <a:spcBef>
                <a:spcPts val="105"/>
              </a:spcBef>
            </a:pP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«Сведения</a:t>
            </a:r>
            <a:r>
              <a:rPr sz="1400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о</a:t>
            </a:r>
            <a:r>
              <a:rPr sz="1400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персональном</a:t>
            </a:r>
            <a:r>
              <a:rPr sz="1400" spc="-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составе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организации»</a:t>
            </a:r>
            <a:r>
              <a:rPr sz="1400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была</a:t>
            </a:r>
            <a:r>
              <a:rPr sz="1400" spc="-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ранее</a:t>
            </a:r>
            <a:r>
              <a:rPr sz="1400" spc="-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заполнена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ts val="1490"/>
              </a:lnSpc>
            </a:pP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необходимо</a:t>
            </a:r>
            <a:r>
              <a:rPr sz="1400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проверить</a:t>
            </a:r>
            <a:r>
              <a:rPr sz="1400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актуальность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данных.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2721" y="188671"/>
            <a:ext cx="4497728" cy="6408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99709" y="209549"/>
            <a:ext cx="3498215" cy="29394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alibri"/>
                <a:cs typeface="Calibri"/>
              </a:rPr>
              <a:t>Во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вкладке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«Официальный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представитель </a:t>
            </a:r>
            <a:r>
              <a:rPr sz="1600" dirty="0">
                <a:latin typeface="Calibri"/>
                <a:cs typeface="Calibri"/>
              </a:rPr>
              <a:t>организации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(по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dirty="0">
                <a:latin typeface="Calibri"/>
                <a:cs typeface="Calibri"/>
              </a:rPr>
              <a:t>ЕГРЮЛ)»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раздела</a:t>
            </a:r>
            <a:r>
              <a:rPr sz="1600" spc="-9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«Сведения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spc="-50" dirty="0">
                <a:latin typeface="Calibri"/>
                <a:cs typeface="Calibri"/>
              </a:rPr>
              <a:t>о</a:t>
            </a:r>
            <a:endParaRPr sz="1600">
              <a:latin typeface="Calibri"/>
              <a:cs typeface="Calibri"/>
            </a:endParaRPr>
          </a:p>
          <a:p>
            <a:pPr marL="12700" marR="252729">
              <a:lnSpc>
                <a:spcPct val="100000"/>
              </a:lnSpc>
              <a:tabLst>
                <a:tab pos="2182495" algn="l"/>
              </a:tabLst>
            </a:pPr>
            <a:r>
              <a:rPr sz="1600" dirty="0">
                <a:latin typeface="Calibri"/>
                <a:cs typeface="Calibri"/>
              </a:rPr>
              <a:t>персональном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составе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организации» необходимо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проверить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сведения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spc="-50" dirty="0">
                <a:latin typeface="Calibri"/>
                <a:cs typeface="Calibri"/>
              </a:rPr>
              <a:t>о </a:t>
            </a:r>
            <a:r>
              <a:rPr sz="1600" spc="-20" dirty="0">
                <a:latin typeface="Calibri"/>
                <a:cs typeface="Calibri"/>
              </a:rPr>
              <a:t>руководителе,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нажав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50" dirty="0">
                <a:latin typeface="Calibri"/>
                <a:cs typeface="Calibri"/>
              </a:rPr>
              <a:t>«</a:t>
            </a:r>
            <a:r>
              <a:rPr sz="1600" dirty="0">
                <a:latin typeface="Calibri"/>
                <a:cs typeface="Calibri"/>
              </a:rPr>
              <a:t>	».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Все </a:t>
            </a:r>
            <a:r>
              <a:rPr sz="1600" spc="-10" dirty="0">
                <a:latin typeface="Calibri"/>
                <a:cs typeface="Calibri"/>
              </a:rPr>
              <a:t>обязательные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поля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должны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быть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spc="-10" dirty="0">
                <a:latin typeface="Calibri"/>
                <a:cs typeface="Calibri"/>
              </a:rPr>
              <a:t>заполнены.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825"/>
              </a:spcBef>
            </a:pPr>
            <a:r>
              <a:rPr sz="1600" dirty="0">
                <a:latin typeface="Calibri"/>
                <a:cs typeface="Calibri"/>
              </a:rPr>
              <a:t>Если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сведения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не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были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предзаполнены, </a:t>
            </a:r>
            <a:r>
              <a:rPr sz="1600" dirty="0">
                <a:latin typeface="Calibri"/>
                <a:cs typeface="Calibri"/>
              </a:rPr>
              <a:t>то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необходимо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нажать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«Добавить»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50" dirty="0">
                <a:latin typeface="Calibri"/>
                <a:cs typeface="Calibri"/>
              </a:rPr>
              <a:t>и </a:t>
            </a:r>
            <a:r>
              <a:rPr sz="1600" spc="-10" dirty="0">
                <a:latin typeface="Calibri"/>
                <a:cs typeface="Calibri"/>
              </a:rPr>
              <a:t>заполнить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все</a:t>
            </a:r>
            <a:r>
              <a:rPr sz="1600" spc="3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обязательные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поля.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523" y="188671"/>
            <a:ext cx="4822903" cy="640867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08342" y="1487932"/>
            <a:ext cx="190500" cy="190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90600" y="6172200"/>
            <a:ext cx="28194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2875" rIns="0" bIns="0" rtlCol="0">
            <a:spAutoFit/>
          </a:bodyPr>
          <a:lstStyle/>
          <a:p>
            <a:pPr marL="2967990">
              <a:lnSpc>
                <a:spcPct val="100000"/>
              </a:lnSpc>
              <a:spcBef>
                <a:spcPts val="105"/>
              </a:spcBef>
            </a:pPr>
            <a:r>
              <a:rPr sz="4400" spc="-10" dirty="0">
                <a:latin typeface="Calibri"/>
                <a:cs typeface="Calibri"/>
              </a:rPr>
              <a:t>Порядок</a:t>
            </a:r>
            <a:endParaRPr sz="4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9580" y="515112"/>
            <a:ext cx="8316468" cy="601522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63827" y="1747215"/>
            <a:ext cx="6889115" cy="320103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562610" marR="5080" indent="-550545">
              <a:lnSpc>
                <a:spcPct val="91500"/>
              </a:lnSpc>
              <a:spcBef>
                <a:spcPts val="345"/>
              </a:spcBef>
            </a:pPr>
            <a:r>
              <a:rPr sz="2400" spc="-10" dirty="0">
                <a:latin typeface="Calibri"/>
                <a:cs typeface="Calibri"/>
              </a:rPr>
              <a:t>Представление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отчетных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сведений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осуществляется</a:t>
            </a:r>
            <a:r>
              <a:rPr sz="2400" spc="-50" dirty="0">
                <a:latin typeface="Calibri"/>
                <a:cs typeface="Calibri"/>
              </a:rPr>
              <a:t> в </a:t>
            </a:r>
            <a:r>
              <a:rPr sz="2400" spc="-10" dirty="0">
                <a:latin typeface="Calibri"/>
                <a:cs typeface="Calibri"/>
              </a:rPr>
              <a:t>электронном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виде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посредством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заполнения соответствующих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вкладок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личного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кабинета</a:t>
            </a:r>
            <a:endParaRPr sz="2400">
              <a:latin typeface="Calibri"/>
              <a:cs typeface="Calibri"/>
            </a:endParaRPr>
          </a:p>
          <a:p>
            <a:pPr marL="1155700" marR="59055" indent="-1091565">
              <a:lnSpc>
                <a:spcPts val="2640"/>
              </a:lnSpc>
              <a:spcBef>
                <a:spcPts val="50"/>
              </a:spcBef>
            </a:pPr>
            <a:r>
              <a:rPr sz="2400" spc="-10" dirty="0">
                <a:latin typeface="Calibri"/>
                <a:cs typeface="Calibri"/>
              </a:rPr>
              <a:t>некоммерческой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организации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на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Портале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Минюста </a:t>
            </a:r>
            <a:r>
              <a:rPr sz="2400" dirty="0">
                <a:latin typeface="Calibri"/>
                <a:cs typeface="Calibri"/>
              </a:rPr>
              <a:t>России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(</a:t>
            </a:r>
            <a:r>
              <a:rPr sz="2400" b="1" spc="-1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https://nco.minjust.gov.ru</a:t>
            </a:r>
            <a:r>
              <a:rPr sz="2400" spc="-10" dirty="0">
                <a:latin typeface="Calibri"/>
                <a:cs typeface="Calibri"/>
              </a:rPr>
              <a:t>).</a:t>
            </a:r>
            <a:endParaRPr sz="2400">
              <a:latin typeface="Calibri"/>
              <a:cs typeface="Calibri"/>
            </a:endParaRPr>
          </a:p>
          <a:p>
            <a:pPr marL="26034" marR="20320" indent="516890">
              <a:lnSpc>
                <a:spcPts val="2640"/>
              </a:lnSpc>
              <a:spcBef>
                <a:spcPts val="1019"/>
              </a:spcBef>
              <a:tabLst>
                <a:tab pos="5851525" algn="l"/>
              </a:tabLst>
            </a:pPr>
            <a:r>
              <a:rPr sz="2400" dirty="0">
                <a:latin typeface="Calibri"/>
                <a:cs typeface="Calibri"/>
              </a:rPr>
              <a:t>Вход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в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личный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кабинет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на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Портале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Минюста осуществляется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с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помощью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авторизации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на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20" dirty="0">
                <a:latin typeface="Calibri"/>
                <a:cs typeface="Calibri"/>
              </a:rPr>
              <a:t>Едином</a:t>
            </a:r>
            <a:endParaRPr sz="2400">
              <a:latin typeface="Calibri"/>
              <a:cs typeface="Calibri"/>
            </a:endParaRPr>
          </a:p>
          <a:p>
            <a:pPr algn="ctr">
              <a:lnSpc>
                <a:spcPts val="2460"/>
              </a:lnSpc>
            </a:pPr>
            <a:r>
              <a:rPr sz="2400" dirty="0">
                <a:latin typeface="Calibri"/>
                <a:cs typeface="Calibri"/>
              </a:rPr>
              <a:t>портале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государственных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и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муниципальных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услуг</a:t>
            </a:r>
            <a:endParaRPr sz="2400">
              <a:latin typeface="Calibri"/>
              <a:cs typeface="Calibri"/>
            </a:endParaRPr>
          </a:p>
          <a:p>
            <a:pPr algn="ctr">
              <a:lnSpc>
                <a:spcPts val="2760"/>
              </a:lnSpc>
            </a:pPr>
            <a:r>
              <a:rPr sz="2400" dirty="0">
                <a:latin typeface="Calibri"/>
                <a:cs typeface="Calibri"/>
              </a:rPr>
              <a:t>(функций)</a:t>
            </a:r>
            <a:r>
              <a:rPr sz="2400" spc="-1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(Госуслуги)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6328" y="5539232"/>
            <a:ext cx="8323580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29660" marR="5080" indent="-3617595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Приказ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Министерства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юстиции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Российской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Федерации</a:t>
            </a:r>
            <a:r>
              <a:rPr sz="1400" dirty="0">
                <a:latin typeface="Calibri"/>
                <a:cs typeface="Calibri"/>
              </a:rPr>
              <a:t> от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09.12.2025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№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336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«Об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отчетности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некоммерческих организаций»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87746" y="209549"/>
            <a:ext cx="3140710" cy="17202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112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0000"/>
                </a:solidFill>
                <a:latin typeface="Calibri"/>
                <a:cs typeface="Calibri"/>
              </a:rPr>
              <a:t>Важно</a:t>
            </a:r>
            <a:r>
              <a:rPr sz="1600" spc="-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0000"/>
                </a:solidFill>
                <a:latin typeface="Calibri"/>
                <a:cs typeface="Calibri"/>
              </a:rPr>
              <a:t>проставить</a:t>
            </a:r>
            <a:r>
              <a:rPr sz="1600" spc="-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0000"/>
                </a:solidFill>
                <a:latin typeface="Calibri"/>
                <a:cs typeface="Calibri"/>
              </a:rPr>
              <a:t>значение</a:t>
            </a:r>
            <a:r>
              <a:rPr sz="1600" spc="-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0000"/>
                </a:solidFill>
                <a:latin typeface="Calibri"/>
                <a:cs typeface="Calibri"/>
              </a:rPr>
              <a:t>«Да»</a:t>
            </a:r>
            <a:r>
              <a:rPr sz="1600" spc="-6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600" spc="-50" dirty="0">
                <a:solidFill>
                  <a:srgbClr val="FF0000"/>
                </a:solidFill>
                <a:latin typeface="Calibri"/>
                <a:cs typeface="Calibri"/>
              </a:rPr>
              <a:t>в </a:t>
            </a:r>
            <a:r>
              <a:rPr sz="1600" dirty="0">
                <a:solidFill>
                  <a:srgbClr val="FF0000"/>
                </a:solidFill>
                <a:latin typeface="Calibri"/>
                <a:cs typeface="Calibri"/>
              </a:rPr>
              <a:t>поле</a:t>
            </a:r>
            <a:r>
              <a:rPr sz="1600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0000"/>
                </a:solidFill>
                <a:latin typeface="Calibri"/>
                <a:cs typeface="Calibri"/>
              </a:rPr>
              <a:t>«Является</a:t>
            </a:r>
            <a:r>
              <a:rPr sz="1600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0000"/>
                </a:solidFill>
                <a:latin typeface="Calibri"/>
                <a:cs typeface="Calibri"/>
              </a:rPr>
              <a:t>лицом,</a:t>
            </a:r>
            <a:r>
              <a:rPr sz="1600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0000"/>
                </a:solidFill>
                <a:latin typeface="Calibri"/>
                <a:cs typeface="Calibri"/>
              </a:rPr>
              <a:t>имеющим </a:t>
            </a:r>
            <a:r>
              <a:rPr sz="1600" dirty="0">
                <a:solidFill>
                  <a:srgbClr val="FF0000"/>
                </a:solidFill>
                <a:latin typeface="Calibri"/>
                <a:cs typeface="Calibri"/>
              </a:rPr>
              <a:t>право</a:t>
            </a:r>
            <a:r>
              <a:rPr sz="1600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0000"/>
                </a:solidFill>
                <a:latin typeface="Calibri"/>
                <a:cs typeface="Calibri"/>
              </a:rPr>
              <a:t>действовать</a:t>
            </a:r>
            <a:r>
              <a:rPr sz="1600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600" spc="-25" dirty="0">
                <a:solidFill>
                  <a:srgbClr val="FF0000"/>
                </a:solidFill>
                <a:latin typeface="Calibri"/>
                <a:cs typeface="Calibri"/>
              </a:rPr>
              <a:t>без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solidFill>
                  <a:srgbClr val="FF0000"/>
                </a:solidFill>
                <a:latin typeface="Calibri"/>
                <a:cs typeface="Calibri"/>
              </a:rPr>
              <a:t>доверенности».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825"/>
              </a:spcBef>
            </a:pPr>
            <a:r>
              <a:rPr sz="1600" dirty="0">
                <a:latin typeface="Calibri"/>
                <a:cs typeface="Calibri"/>
              </a:rPr>
              <a:t>Для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перехода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к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следующей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вкладке необходимо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нажать</a:t>
            </a:r>
            <a:r>
              <a:rPr sz="1600" spc="-8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«Сохранить».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1493" y="260692"/>
            <a:ext cx="4451420" cy="6120637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914400" y="1069656"/>
            <a:ext cx="2286000" cy="14954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914400" y="1069656"/>
            <a:ext cx="152400" cy="747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914400" y="533400"/>
            <a:ext cx="31242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87746" y="209549"/>
            <a:ext cx="3213735" cy="24517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alibri"/>
                <a:cs typeface="Calibri"/>
              </a:rPr>
              <a:t>Во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вкладке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«Работники»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раздела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«Сведения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персональном </a:t>
            </a:r>
            <a:r>
              <a:rPr sz="1600" spc="-10" dirty="0">
                <a:latin typeface="Calibri"/>
                <a:cs typeface="Calibri"/>
              </a:rPr>
              <a:t>составе </a:t>
            </a:r>
            <a:r>
              <a:rPr sz="1600" dirty="0">
                <a:latin typeface="Calibri"/>
                <a:cs typeface="Calibri"/>
              </a:rPr>
              <a:t>организации»</a:t>
            </a:r>
            <a:r>
              <a:rPr sz="1600" spc="-7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необходимо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добавить </a:t>
            </a:r>
            <a:r>
              <a:rPr sz="1600" dirty="0">
                <a:latin typeface="Calibri"/>
                <a:cs typeface="Calibri"/>
              </a:rPr>
              <a:t>всех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сотрудников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некоммерческой</a:t>
            </a:r>
            <a:endParaRPr sz="1600">
              <a:latin typeface="Calibri"/>
              <a:cs typeface="Calibri"/>
            </a:endParaRPr>
          </a:p>
          <a:p>
            <a:pPr marL="12700" marR="104775">
              <a:lnSpc>
                <a:spcPct val="100000"/>
              </a:lnSpc>
            </a:pPr>
            <a:r>
              <a:rPr sz="1600" dirty="0">
                <a:latin typeface="Calibri"/>
                <a:cs typeface="Calibri"/>
              </a:rPr>
              <a:t>организации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с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которыми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заключен трудовой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договор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или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договор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ГПХ.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830"/>
              </a:spcBef>
            </a:pPr>
            <a:r>
              <a:rPr sz="1600" dirty="0">
                <a:latin typeface="Calibri"/>
                <a:cs typeface="Calibri"/>
              </a:rPr>
              <a:t>Если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некоммерческой</a:t>
            </a:r>
            <a:endParaRPr sz="1600">
              <a:latin typeface="Calibri"/>
              <a:cs typeface="Calibri"/>
            </a:endParaRPr>
          </a:p>
          <a:p>
            <a:pPr marL="12700" marR="426720">
              <a:lnSpc>
                <a:spcPct val="100000"/>
              </a:lnSpc>
            </a:pPr>
            <a:r>
              <a:rPr sz="1600" dirty="0">
                <a:latin typeface="Calibri"/>
                <a:cs typeface="Calibri"/>
              </a:rPr>
              <a:t>организации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нет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сотрудников </a:t>
            </a:r>
            <a:r>
              <a:rPr sz="1600" dirty="0">
                <a:latin typeface="Calibri"/>
                <a:cs typeface="Calibri"/>
              </a:rPr>
              <a:t>данная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вкладка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не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заполняется.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5541" y="116712"/>
            <a:ext cx="4855972" cy="5328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87746" y="209549"/>
            <a:ext cx="2856230" cy="2547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4925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alibri"/>
                <a:cs typeface="Calibri"/>
              </a:rPr>
              <a:t>Для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перехода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к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следующему разделу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необходимо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нажать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dirty="0">
                <a:latin typeface="Calibri"/>
                <a:cs typeface="Calibri"/>
              </a:rPr>
              <a:t>«Сохранить».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Если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сведения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на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dirty="0">
                <a:latin typeface="Calibri"/>
                <a:cs typeface="Calibri"/>
              </a:rPr>
              <a:t>вкладке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не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заполнялись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нажать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«Далее».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860"/>
              </a:spcBef>
            </a:pP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Если</a:t>
            </a:r>
            <a:r>
              <a:rPr sz="1400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вкладка</a:t>
            </a:r>
            <a:r>
              <a:rPr sz="1400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«Работники»</a:t>
            </a:r>
            <a:r>
              <a:rPr sz="1400" spc="-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раздела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«Сведения</a:t>
            </a:r>
            <a:r>
              <a:rPr sz="1400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о</a:t>
            </a:r>
            <a:r>
              <a:rPr sz="1400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персональном</a:t>
            </a:r>
            <a:r>
              <a:rPr sz="1400" spc="-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составе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организации»</a:t>
            </a:r>
            <a:r>
              <a:rPr sz="1400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была</a:t>
            </a:r>
            <a:r>
              <a:rPr sz="1400" spc="-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ранее</a:t>
            </a:r>
            <a:r>
              <a:rPr sz="1400" spc="-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заполнена необходимо</a:t>
            </a:r>
            <a:r>
              <a:rPr sz="1400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проверить</a:t>
            </a:r>
            <a:r>
              <a:rPr sz="1400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актуальность данных.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1295" y="404749"/>
            <a:ext cx="4908444" cy="502993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3400" y="609600"/>
            <a:ext cx="44196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33400" y="1371600"/>
            <a:ext cx="2438400" cy="111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048000" y="685800"/>
            <a:ext cx="2286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505200" y="685800"/>
            <a:ext cx="762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419600" y="762000"/>
            <a:ext cx="3810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0200" y="4170934"/>
            <a:ext cx="826071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5024120" algn="l"/>
              </a:tabLst>
            </a:pPr>
            <a:r>
              <a:rPr sz="1600" dirty="0">
                <a:latin typeface="Calibri"/>
                <a:cs typeface="Calibri"/>
              </a:rPr>
              <a:t>Для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формирования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отчета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необходимо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перейти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раздел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«Отчеты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и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уставы»,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выбрать</a:t>
            </a:r>
            <a:r>
              <a:rPr sz="1600" spc="-7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«Отчет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50" dirty="0">
                <a:latin typeface="Calibri"/>
                <a:cs typeface="Calibri"/>
              </a:rPr>
              <a:t>о </a:t>
            </a:r>
            <a:r>
              <a:rPr sz="1600" spc="-10" dirty="0">
                <a:latin typeface="Calibri"/>
                <a:cs typeface="Calibri"/>
              </a:rPr>
              <a:t>деятельности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некоммерческой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организации», </a:t>
            </a:r>
            <a:r>
              <a:rPr sz="1600" dirty="0">
                <a:latin typeface="Calibri"/>
                <a:cs typeface="Calibri"/>
              </a:rPr>
              <a:t>нажать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50" dirty="0">
                <a:latin typeface="Calibri"/>
                <a:cs typeface="Calibri"/>
              </a:rPr>
              <a:t>«</a:t>
            </a:r>
            <a:r>
              <a:rPr sz="1600" dirty="0">
                <a:latin typeface="Calibri"/>
                <a:cs typeface="Calibri"/>
              </a:rPr>
              <a:t>	»,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далее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нажать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«Редактировать».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7883" y="1234901"/>
            <a:ext cx="8514088" cy="241012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78805" y="4418838"/>
            <a:ext cx="171450" cy="314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84034" y="281381"/>
            <a:ext cx="1873885" cy="56229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alibri"/>
                <a:cs typeface="Calibri"/>
              </a:rPr>
              <a:t>При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формировании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dirty="0">
                <a:latin typeface="Calibri"/>
                <a:cs typeface="Calibri"/>
              </a:rPr>
              <a:t>отчета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разделе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600" spc="-20" dirty="0">
                <a:latin typeface="Calibri"/>
                <a:cs typeface="Calibri"/>
              </a:rPr>
              <a:t>«Подтвердите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общие сведения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об </a:t>
            </a:r>
            <a:r>
              <a:rPr sz="1600" spc="-10" dirty="0">
                <a:latin typeface="Calibri"/>
                <a:cs typeface="Calibri"/>
              </a:rPr>
              <a:t>организации» необходимо </a:t>
            </a:r>
            <a:r>
              <a:rPr sz="1600" dirty="0">
                <a:latin typeface="Calibri"/>
                <a:cs typeface="Calibri"/>
              </a:rPr>
              <a:t>проверить</a:t>
            </a:r>
            <a:r>
              <a:rPr sz="1600" spc="-9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сведения, </a:t>
            </a:r>
            <a:r>
              <a:rPr sz="1600" dirty="0">
                <a:latin typeface="Calibri"/>
                <a:cs typeface="Calibri"/>
              </a:rPr>
              <a:t>если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сведения</a:t>
            </a:r>
            <a:endParaRPr sz="1600">
              <a:latin typeface="Calibri"/>
              <a:cs typeface="Calibri"/>
            </a:endParaRPr>
          </a:p>
          <a:p>
            <a:pPr marL="12700" marR="349250">
              <a:lnSpc>
                <a:spcPct val="100000"/>
              </a:lnSpc>
              <a:spcBef>
                <a:spcPts val="5"/>
              </a:spcBef>
            </a:pPr>
            <a:r>
              <a:rPr sz="1600" spc="-20" dirty="0">
                <a:latin typeface="Calibri"/>
                <a:cs typeface="Calibri"/>
              </a:rPr>
              <a:t>соответствуют,</a:t>
            </a:r>
            <a:r>
              <a:rPr sz="1600" spc="45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то </a:t>
            </a:r>
            <a:r>
              <a:rPr sz="1600" dirty="0">
                <a:latin typeface="Calibri"/>
                <a:cs typeface="Calibri"/>
              </a:rPr>
              <a:t>нажать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«Далее».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825"/>
              </a:spcBef>
            </a:pPr>
            <a:r>
              <a:rPr sz="1600" dirty="0">
                <a:latin typeface="Calibri"/>
                <a:cs typeface="Calibri"/>
              </a:rPr>
              <a:t>Сведения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разделе</a:t>
            </a:r>
            <a:endParaRPr sz="1600">
              <a:latin typeface="Calibri"/>
              <a:cs typeface="Calibri"/>
            </a:endParaRPr>
          </a:p>
          <a:p>
            <a:pPr marL="12700" marR="5715">
              <a:lnSpc>
                <a:spcPct val="100000"/>
              </a:lnSpc>
            </a:pPr>
            <a:r>
              <a:rPr sz="1600" spc="-20" dirty="0">
                <a:latin typeface="Calibri"/>
                <a:cs typeface="Calibri"/>
              </a:rPr>
              <a:t>«Подтвердите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общие сведения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об </a:t>
            </a:r>
            <a:r>
              <a:rPr sz="1600" spc="-10" dirty="0">
                <a:latin typeface="Calibri"/>
                <a:cs typeface="Calibri"/>
              </a:rPr>
              <a:t>организации»</a:t>
            </a:r>
            <a:endParaRPr sz="1600">
              <a:latin typeface="Calibri"/>
              <a:cs typeface="Calibri"/>
            </a:endParaRPr>
          </a:p>
          <a:p>
            <a:pPr marL="12700" marR="78740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переносятся автоматически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из </a:t>
            </a:r>
            <a:r>
              <a:rPr sz="1600" dirty="0">
                <a:latin typeface="Calibri"/>
                <a:cs typeface="Calibri"/>
              </a:rPr>
              <a:t>раздела</a:t>
            </a:r>
            <a:r>
              <a:rPr sz="1600" spc="-9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«Профиль».</a:t>
            </a:r>
            <a:endParaRPr sz="1600">
              <a:latin typeface="Calibri"/>
              <a:cs typeface="Calibri"/>
            </a:endParaRPr>
          </a:p>
          <a:p>
            <a:pPr marL="12700" marR="614680">
              <a:lnSpc>
                <a:spcPct val="100000"/>
              </a:lnSpc>
              <a:spcBef>
                <a:spcPts val="5"/>
              </a:spcBef>
            </a:pPr>
            <a:r>
              <a:rPr sz="1600" dirty="0">
                <a:latin typeface="Calibri"/>
                <a:cs typeface="Calibri"/>
              </a:rPr>
              <a:t>Если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данные некорректные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необходимо</a:t>
            </a:r>
            <a:r>
              <a:rPr sz="1600" spc="-7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внести </a:t>
            </a:r>
            <a:r>
              <a:rPr sz="1600" dirty="0">
                <a:latin typeface="Calibri"/>
                <a:cs typeface="Calibri"/>
              </a:rPr>
              <a:t>изменения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разделе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«Профиль».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514" y="188671"/>
            <a:ext cx="6460574" cy="648068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9514" y="1752600"/>
            <a:ext cx="1725486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04800" y="2438400"/>
            <a:ext cx="16764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04800" y="2819400"/>
            <a:ext cx="16764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4370" y="4776978"/>
            <a:ext cx="7665720" cy="12439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Указывается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год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за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который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сдается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отчет.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Значение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не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может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быть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менее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2025.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920"/>
              </a:spcBef>
            </a:pPr>
            <a:r>
              <a:rPr sz="1600" dirty="0">
                <a:latin typeface="Calibri"/>
                <a:cs typeface="Calibri"/>
              </a:rPr>
              <a:t>При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формировании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отчета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необходимо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заполнить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все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обязательные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поля.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После заполнения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обязательных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полей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разделах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и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проверки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сведений,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которые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переносятся автоматически,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необходимо </a:t>
            </a:r>
            <a:r>
              <a:rPr sz="1600" dirty="0">
                <a:latin typeface="Calibri"/>
                <a:cs typeface="Calibri"/>
              </a:rPr>
              <a:t>нажать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«Далее».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004" y="620648"/>
            <a:ext cx="8577561" cy="28083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4370" y="4963159"/>
            <a:ext cx="831405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Сведения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персональном составе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учредителей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разделе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«2.4-</a:t>
            </a:r>
            <a:r>
              <a:rPr sz="1600" dirty="0">
                <a:latin typeface="Calibri"/>
                <a:cs typeface="Calibri"/>
              </a:rPr>
              <a:t>2.5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Сведения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об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учредителях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50" dirty="0">
                <a:latin typeface="Calibri"/>
                <a:cs typeface="Calibri"/>
              </a:rPr>
              <a:t>и </a:t>
            </a:r>
            <a:r>
              <a:rPr sz="1600" dirty="0">
                <a:latin typeface="Calibri"/>
                <a:cs typeface="Calibri"/>
              </a:rPr>
              <a:t>общее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количество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членов/участников»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при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формировании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отчета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переносятся</a:t>
            </a:r>
            <a:r>
              <a:rPr sz="1600" spc="-10" dirty="0">
                <a:latin typeface="Calibri"/>
                <a:cs typeface="Calibri"/>
              </a:rPr>
              <a:t> автоматически </a:t>
            </a:r>
            <a:r>
              <a:rPr sz="1600" dirty="0">
                <a:latin typeface="Calibri"/>
                <a:cs typeface="Calibri"/>
              </a:rPr>
              <a:t>из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вкладки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«Персональный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состав»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раздела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«Сведения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персональном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составе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организации». </a:t>
            </a:r>
            <a:r>
              <a:rPr sz="1600" dirty="0">
                <a:latin typeface="Calibri"/>
                <a:cs typeface="Calibri"/>
              </a:rPr>
              <a:t>Если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данные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некорректные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необходимо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внести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изменения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во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вкладке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«Персональный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состав» </a:t>
            </a:r>
            <a:r>
              <a:rPr sz="1600" dirty="0">
                <a:latin typeface="Calibri"/>
                <a:cs typeface="Calibri"/>
              </a:rPr>
              <a:t>раздела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«Сведения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персональном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составе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организации».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0416" y="548640"/>
            <a:ext cx="8554148" cy="40903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2437" y="206502"/>
            <a:ext cx="811847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Для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корпоративных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некоммерческих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организаций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(например: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общественные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организации,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общественные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движения,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ассоциации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(союзы),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казачьи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общества, адвокатские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образования) сведения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о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высшем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органе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его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персональном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составе </a:t>
            </a:r>
            <a:r>
              <a:rPr sz="1800" dirty="0">
                <a:latin typeface="Calibri"/>
                <a:cs typeface="Calibri"/>
              </a:rPr>
              <a:t>не</a:t>
            </a:r>
            <a:r>
              <a:rPr sz="1800" spc="-10" dirty="0">
                <a:latin typeface="Calibri"/>
                <a:cs typeface="Calibri"/>
              </a:rPr>
              <a:t> заполняются.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3864" y="1700745"/>
            <a:ext cx="8371621" cy="43925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6334" y="4819015"/>
            <a:ext cx="8564245" cy="17329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80645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Сведения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высшем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органе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управления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разделе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«2.6.1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Сведения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высшем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органе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управления» </a:t>
            </a:r>
            <a:r>
              <a:rPr sz="1600" dirty="0">
                <a:latin typeface="Calibri"/>
                <a:cs typeface="Calibri"/>
              </a:rPr>
              <a:t>при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формировании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отчета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переносятся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автоматически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из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вкладки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«Сведения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об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органах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управления»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раздела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«Сведения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персональном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составе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организации»,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а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сведения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50" dirty="0">
                <a:latin typeface="Calibri"/>
                <a:cs typeface="Calibri"/>
              </a:rPr>
              <a:t>о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dirty="0">
                <a:latin typeface="Calibri"/>
                <a:cs typeface="Calibri"/>
              </a:rPr>
              <a:t>персональном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составе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высшего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органа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управления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из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вкладки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«Персональный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состав»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раздела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«Сведения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персональном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составе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организации»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.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Если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данные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некорректны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необходимо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внести </a:t>
            </a:r>
            <a:r>
              <a:rPr sz="1600" dirty="0">
                <a:latin typeface="Calibri"/>
                <a:cs typeface="Calibri"/>
              </a:rPr>
              <a:t>изменения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во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вкладки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«Сведения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об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органах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управления»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,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«Персональный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состав»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раздела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spc="-10" dirty="0">
                <a:latin typeface="Calibri"/>
                <a:cs typeface="Calibri"/>
              </a:rPr>
              <a:t>«Сведения </a:t>
            </a:r>
            <a:r>
              <a:rPr sz="1600" dirty="0">
                <a:latin typeface="Calibri"/>
                <a:cs typeface="Calibri"/>
              </a:rPr>
              <a:t>о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персональном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составе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организации».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6085" y="251110"/>
            <a:ext cx="6295113" cy="449614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667881" y="497586"/>
            <a:ext cx="1986280" cy="34397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FF0000"/>
                </a:solidFill>
                <a:latin typeface="Calibri"/>
                <a:cs typeface="Calibri"/>
              </a:rPr>
              <a:t>Сведения</a:t>
            </a:r>
            <a:r>
              <a:rPr sz="1600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0000"/>
                </a:solidFill>
                <a:latin typeface="Calibri"/>
                <a:cs typeface="Calibri"/>
              </a:rPr>
              <a:t>о </a:t>
            </a:r>
            <a:r>
              <a:rPr sz="1600" u="sng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высшем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органе</a:t>
            </a:r>
            <a:r>
              <a:rPr sz="1600" u="sng" spc="-3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 </a:t>
            </a:r>
            <a:r>
              <a:rPr sz="1600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управления</a:t>
            </a:r>
            <a:r>
              <a:rPr sz="1600" u="sng" spc="-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 </a:t>
            </a:r>
            <a:r>
              <a:rPr sz="1600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и</a:t>
            </a:r>
            <a:r>
              <a:rPr sz="1600" u="sng" spc="-2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 </a:t>
            </a:r>
            <a:r>
              <a:rPr sz="1600" u="sng" spc="-5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о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его</a:t>
            </a:r>
            <a:r>
              <a:rPr sz="1600" u="sng" spc="-3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 </a:t>
            </a:r>
            <a:r>
              <a:rPr sz="1600" u="sng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персональном</a:t>
            </a:r>
            <a:endParaRPr sz="1600">
              <a:latin typeface="Calibri"/>
              <a:cs typeface="Calibri"/>
            </a:endParaRPr>
          </a:p>
          <a:p>
            <a:pPr marL="12700" marR="183515">
              <a:lnSpc>
                <a:spcPct val="100000"/>
              </a:lnSpc>
            </a:pPr>
            <a:r>
              <a:rPr sz="1600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составе</a:t>
            </a:r>
            <a:r>
              <a:rPr sz="1600" spc="-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0000"/>
                </a:solidFill>
                <a:latin typeface="Calibri"/>
                <a:cs typeface="Calibri"/>
              </a:rPr>
              <a:t>обязательно заполняются</a:t>
            </a:r>
            <a:r>
              <a:rPr sz="1600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600" u="sng" spc="-2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для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унитарных</a:t>
            </a:r>
            <a:r>
              <a:rPr sz="1600" spc="-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0000"/>
                </a:solidFill>
                <a:latin typeface="Calibri"/>
                <a:cs typeface="Calibri"/>
              </a:rPr>
              <a:t>(например: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spc="-10" dirty="0">
                <a:solidFill>
                  <a:srgbClr val="FF0000"/>
                </a:solidFill>
                <a:latin typeface="Calibri"/>
                <a:cs typeface="Calibri"/>
              </a:rPr>
              <a:t>автономных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solidFill>
                  <a:srgbClr val="FF0000"/>
                </a:solidFill>
                <a:latin typeface="Calibri"/>
                <a:cs typeface="Calibri"/>
              </a:rPr>
              <a:t>некоммерческих</a:t>
            </a:r>
            <a:endParaRPr sz="1600">
              <a:latin typeface="Calibri"/>
              <a:cs typeface="Calibri"/>
            </a:endParaRPr>
          </a:p>
          <a:p>
            <a:pPr marL="12700" marR="52069">
              <a:lnSpc>
                <a:spcPct val="100000"/>
              </a:lnSpc>
            </a:pPr>
            <a:r>
              <a:rPr sz="1600" dirty="0">
                <a:solidFill>
                  <a:srgbClr val="FF0000"/>
                </a:solidFill>
                <a:latin typeface="Calibri"/>
                <a:cs typeface="Calibri"/>
              </a:rPr>
              <a:t>организаций,</a:t>
            </a:r>
            <a:r>
              <a:rPr sz="1600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0000"/>
                </a:solidFill>
                <a:latin typeface="Calibri"/>
                <a:cs typeface="Calibri"/>
              </a:rPr>
              <a:t>фондов, учреждений,</a:t>
            </a:r>
            <a:endParaRPr sz="1600">
              <a:latin typeface="Calibri"/>
              <a:cs typeface="Calibri"/>
            </a:endParaRPr>
          </a:p>
          <a:p>
            <a:pPr marL="12700" marR="574040">
              <a:lnSpc>
                <a:spcPct val="100000"/>
              </a:lnSpc>
            </a:pPr>
            <a:r>
              <a:rPr sz="1600" spc="-10" dirty="0">
                <a:solidFill>
                  <a:srgbClr val="FF0000"/>
                </a:solidFill>
                <a:latin typeface="Calibri"/>
                <a:cs typeface="Calibri"/>
              </a:rPr>
              <a:t>юридических консультаций)</a:t>
            </a:r>
            <a:r>
              <a:rPr sz="1600" spc="-7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600" u="sng" spc="-5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и</a:t>
            </a:r>
            <a:endParaRPr sz="1600">
              <a:latin typeface="Calibri"/>
              <a:cs typeface="Calibri"/>
            </a:endParaRPr>
          </a:p>
          <a:p>
            <a:pPr marL="12700" marR="281305">
              <a:lnSpc>
                <a:spcPct val="100000"/>
              </a:lnSpc>
            </a:pPr>
            <a:r>
              <a:rPr sz="1600" u="sng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благотворительных</a:t>
            </a:r>
            <a:r>
              <a:rPr sz="1600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600" u="sng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организаций</a:t>
            </a:r>
            <a:r>
              <a:rPr sz="1600" spc="-10" dirty="0">
                <a:solidFill>
                  <a:srgbClr val="FF0000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38600" y="3276600"/>
            <a:ext cx="5334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0200" y="5357241"/>
            <a:ext cx="8410575" cy="109347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 marR="446405">
              <a:lnSpc>
                <a:spcPts val="1340"/>
              </a:lnSpc>
              <a:spcBef>
                <a:spcPts val="430"/>
              </a:spcBef>
            </a:pPr>
            <a:r>
              <a:rPr sz="1400" spc="-10" dirty="0">
                <a:latin typeface="Calibri"/>
                <a:cs typeface="Calibri"/>
              </a:rPr>
              <a:t>Сведения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руководящем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органе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в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разделе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«2.6.2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Сведения </a:t>
            </a:r>
            <a:r>
              <a:rPr sz="1400" dirty="0">
                <a:latin typeface="Calibri"/>
                <a:cs typeface="Calibri"/>
              </a:rPr>
              <a:t>о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руководящем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органе»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при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формировании </a:t>
            </a:r>
            <a:r>
              <a:rPr sz="1400" dirty="0">
                <a:latin typeface="Calibri"/>
                <a:cs typeface="Calibri"/>
              </a:rPr>
              <a:t>отчета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переносятся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автоматически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из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вкладки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«Сведения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об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органах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управления»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раздела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«Сведения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50" dirty="0">
                <a:latin typeface="Calibri"/>
                <a:cs typeface="Calibri"/>
              </a:rPr>
              <a:t>о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ts val="1190"/>
              </a:lnSpc>
            </a:pPr>
            <a:r>
              <a:rPr sz="1400" dirty="0">
                <a:latin typeface="Calibri"/>
                <a:cs typeface="Calibri"/>
              </a:rPr>
              <a:t>персональном</a:t>
            </a:r>
            <a:r>
              <a:rPr sz="1400" spc="-6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составе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организации»,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а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сведения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персональном</a:t>
            </a:r>
            <a:r>
              <a:rPr sz="1400" spc="-6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составе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руководящего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органа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из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вкладки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ts val="1345"/>
              </a:lnSpc>
            </a:pPr>
            <a:r>
              <a:rPr sz="1400" spc="-10" dirty="0">
                <a:latin typeface="Calibri"/>
                <a:cs typeface="Calibri"/>
              </a:rPr>
              <a:t>«Персональный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состав»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раздела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«Сведения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персональном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составе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организации»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.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Если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данные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ts val="1345"/>
              </a:lnSpc>
            </a:pPr>
            <a:r>
              <a:rPr sz="1400" spc="-10" dirty="0">
                <a:latin typeface="Calibri"/>
                <a:cs typeface="Calibri"/>
              </a:rPr>
              <a:t>некорректны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необходимо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внести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изменения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во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вкладки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«Сведения </a:t>
            </a:r>
            <a:r>
              <a:rPr sz="1400" dirty="0">
                <a:latin typeface="Calibri"/>
                <a:cs typeface="Calibri"/>
              </a:rPr>
              <a:t>об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органах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управления»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,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«Персональный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ts val="1515"/>
              </a:lnSpc>
            </a:pPr>
            <a:r>
              <a:rPr sz="1400" dirty="0">
                <a:latin typeface="Calibri"/>
                <a:cs typeface="Calibri"/>
              </a:rPr>
              <a:t>состав»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раздела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«Сведения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персональном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составе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организации».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1006" y="188595"/>
            <a:ext cx="6320288" cy="511124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34000" y="3733800"/>
            <a:ext cx="457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7324" rIns="0" bIns="0" rtlCol="0">
            <a:spAutoFit/>
          </a:bodyPr>
          <a:lstStyle/>
          <a:p>
            <a:pPr marL="1741170">
              <a:lnSpc>
                <a:spcPct val="100000"/>
              </a:lnSpc>
              <a:spcBef>
                <a:spcPts val="100"/>
              </a:spcBef>
            </a:pPr>
            <a:r>
              <a:rPr sz="2700" spc="-10" dirty="0">
                <a:latin typeface="Calibri"/>
                <a:cs typeface="Calibri"/>
              </a:rPr>
              <a:t>Организационные</a:t>
            </a:r>
            <a:r>
              <a:rPr sz="2700" spc="-85" dirty="0">
                <a:latin typeface="Calibri"/>
                <a:cs typeface="Calibri"/>
              </a:rPr>
              <a:t> </a:t>
            </a:r>
            <a:r>
              <a:rPr sz="2700" spc="-10" dirty="0">
                <a:latin typeface="Calibri"/>
                <a:cs typeface="Calibri"/>
              </a:rPr>
              <a:t>требования</a:t>
            </a:r>
            <a:endParaRPr sz="27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1953" y="1296907"/>
            <a:ext cx="8290570" cy="122837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1953" y="2653233"/>
            <a:ext cx="8290570" cy="108059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1953" y="3857211"/>
            <a:ext cx="8290570" cy="128173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1953" y="5259292"/>
            <a:ext cx="8290570" cy="1281737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98982" y="1676145"/>
            <a:ext cx="7562850" cy="4505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95"/>
              </a:spcBef>
            </a:pPr>
            <a:r>
              <a:rPr sz="2200" dirty="0">
                <a:latin typeface="Calibri"/>
                <a:cs typeface="Calibri"/>
              </a:rPr>
              <a:t>Наличие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у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НКО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учетной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записи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на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Госуслугах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20"/>
              </a:spcBef>
            </a:pPr>
            <a:endParaRPr sz="2200">
              <a:latin typeface="Calibri"/>
              <a:cs typeface="Calibri"/>
            </a:endParaRPr>
          </a:p>
          <a:p>
            <a:pPr marL="12700" marR="5080" algn="ctr">
              <a:lnSpc>
                <a:spcPts val="2420"/>
              </a:lnSpc>
            </a:pPr>
            <a:r>
              <a:rPr sz="2200" dirty="0">
                <a:latin typeface="Calibri"/>
                <a:cs typeface="Calibri"/>
              </a:rPr>
              <a:t>Наличие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у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сотрудника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НКО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подтвержденной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учетной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записи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на </a:t>
            </a:r>
            <a:r>
              <a:rPr sz="2200" spc="-10" dirty="0">
                <a:latin typeface="Calibri"/>
                <a:cs typeface="Calibri"/>
              </a:rPr>
              <a:t>Госуслугах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10"/>
              </a:spcBef>
            </a:pPr>
            <a:endParaRPr sz="2200">
              <a:latin typeface="Calibri"/>
              <a:cs typeface="Calibri"/>
            </a:endParaRPr>
          </a:p>
          <a:p>
            <a:pPr algn="ctr">
              <a:lnSpc>
                <a:spcPts val="2530"/>
              </a:lnSpc>
            </a:pPr>
            <a:r>
              <a:rPr sz="2200" dirty="0">
                <a:latin typeface="Calibri"/>
                <a:cs typeface="Calibri"/>
              </a:rPr>
              <a:t>Учетная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запись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сотрудника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должна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быть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привязана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к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НКО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spc="-50" dirty="0">
                <a:latin typeface="Calibri"/>
                <a:cs typeface="Calibri"/>
              </a:rPr>
              <a:t>в</a:t>
            </a:r>
            <a:endParaRPr sz="2200">
              <a:latin typeface="Calibri"/>
              <a:cs typeface="Calibri"/>
            </a:endParaRPr>
          </a:p>
          <a:p>
            <a:pPr marL="1270" algn="ctr">
              <a:lnSpc>
                <a:spcPts val="2530"/>
              </a:lnSpc>
            </a:pPr>
            <a:r>
              <a:rPr sz="2200" dirty="0">
                <a:latin typeface="Calibri"/>
                <a:cs typeface="Calibri"/>
              </a:rPr>
              <a:t>личном</a:t>
            </a:r>
            <a:r>
              <a:rPr sz="2200" spc="-7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кабинете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Госуслуг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869"/>
              </a:spcBef>
            </a:pPr>
            <a:endParaRPr sz="2200">
              <a:latin typeface="Calibri"/>
              <a:cs typeface="Calibri"/>
            </a:endParaRPr>
          </a:p>
          <a:p>
            <a:pPr marL="939800" marR="930910" algn="ctr">
              <a:lnSpc>
                <a:spcPts val="2420"/>
              </a:lnSpc>
              <a:spcBef>
                <a:spcPts val="5"/>
              </a:spcBef>
            </a:pPr>
            <a:r>
              <a:rPr sz="2200" dirty="0">
                <a:latin typeface="Calibri"/>
                <a:cs typeface="Calibri"/>
              </a:rPr>
              <a:t>У</a:t>
            </a:r>
            <a:r>
              <a:rPr sz="2200" spc="-8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НКО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должна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быть</a:t>
            </a:r>
            <a:r>
              <a:rPr sz="2200" spc="-8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выпущена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УКЭП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(усиленная </a:t>
            </a:r>
            <a:r>
              <a:rPr sz="2200" dirty="0">
                <a:latin typeface="Calibri"/>
                <a:cs typeface="Calibri"/>
              </a:rPr>
              <a:t>квалифицированная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электронная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подпись)</a:t>
            </a:r>
            <a:endParaRPr sz="22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4370" y="5395341"/>
            <a:ext cx="8268970" cy="1306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Calibri"/>
                <a:cs typeface="Calibri"/>
              </a:rPr>
              <a:t>Сведения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об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исполнительном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органе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в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разделе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«2.6.3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Сведения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об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исполнительном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органе»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при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Calibri"/>
                <a:cs typeface="Calibri"/>
              </a:rPr>
              <a:t>формировании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отчета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переносятся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автоматически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из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вкладки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«Сведения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об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органах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управления»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раздела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spc="-10" dirty="0">
                <a:latin typeface="Calibri"/>
                <a:cs typeface="Calibri"/>
              </a:rPr>
              <a:t>«Сведения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персональном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составе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организации»,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а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сведения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персональном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составе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исполнительного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Calibri"/>
                <a:cs typeface="Calibri"/>
              </a:rPr>
              <a:t>органа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из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вкладки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«Персональный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состав»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раздела</a:t>
            </a:r>
            <a:r>
              <a:rPr sz="1400" spc="-10" dirty="0">
                <a:latin typeface="Calibri"/>
                <a:cs typeface="Calibri"/>
              </a:rPr>
              <a:t> «Сведения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персональном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составе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организации»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.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Если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Calibri"/>
                <a:cs typeface="Calibri"/>
              </a:rPr>
              <a:t>данные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некорректны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необходимо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внести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изменения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во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вкладки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«Сведения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об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органах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управления»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50" dirty="0">
                <a:latin typeface="Calibri"/>
                <a:cs typeface="Calibri"/>
              </a:rPr>
              <a:t>,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spc="-10" dirty="0">
                <a:latin typeface="Calibri"/>
                <a:cs typeface="Calibri"/>
              </a:rPr>
              <a:t>«Персональный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состав»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раздела «Сведения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персональном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составе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организации».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7018" y="116586"/>
            <a:ext cx="7599505" cy="515848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791200" y="3581400"/>
            <a:ext cx="6096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0200" y="5157978"/>
            <a:ext cx="8205470" cy="1200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595"/>
              </a:lnSpc>
              <a:spcBef>
                <a:spcPts val="100"/>
              </a:spcBef>
            </a:pPr>
            <a:r>
              <a:rPr sz="1400" spc="-10" dirty="0">
                <a:latin typeface="Calibri"/>
                <a:cs typeface="Calibri"/>
              </a:rPr>
              <a:t>Сведения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об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органах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контроля/надзора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в </a:t>
            </a:r>
            <a:r>
              <a:rPr sz="1400" spc="-10" dirty="0">
                <a:latin typeface="Calibri"/>
                <a:cs typeface="Calibri"/>
              </a:rPr>
              <a:t>разделе</a:t>
            </a:r>
            <a:r>
              <a:rPr sz="1400" dirty="0">
                <a:latin typeface="Calibri"/>
                <a:cs typeface="Calibri"/>
              </a:rPr>
              <a:t> «2.6.4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Сведения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об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органах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контроля/надзора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»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при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ts val="1510"/>
              </a:lnSpc>
            </a:pPr>
            <a:r>
              <a:rPr sz="1400" dirty="0">
                <a:latin typeface="Calibri"/>
                <a:cs typeface="Calibri"/>
              </a:rPr>
              <a:t>формировании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отчета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переносятся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автоматически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из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вкладки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«Сведения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об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органах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управления»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раздела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ts val="1510"/>
              </a:lnSpc>
            </a:pPr>
            <a:r>
              <a:rPr sz="1400" spc="-10" dirty="0">
                <a:latin typeface="Calibri"/>
                <a:cs typeface="Calibri"/>
              </a:rPr>
              <a:t>«Сведения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персональном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составе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организации»,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а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сведения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персональном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составе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органов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ts val="1515"/>
              </a:lnSpc>
            </a:pPr>
            <a:r>
              <a:rPr sz="1400" spc="-10" dirty="0">
                <a:latin typeface="Calibri"/>
                <a:cs typeface="Calibri"/>
              </a:rPr>
              <a:t>контроля/надзора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из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вкладки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«Персональный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состав»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раздела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«Сведения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 персональном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составе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ts val="1515"/>
              </a:lnSpc>
            </a:pPr>
            <a:r>
              <a:rPr sz="1400" dirty="0">
                <a:latin typeface="Calibri"/>
                <a:cs typeface="Calibri"/>
              </a:rPr>
              <a:t>организации».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Если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данные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некорректны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необходимо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внести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изменения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во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вкладки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«Сведения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об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органах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ts val="1595"/>
              </a:lnSpc>
            </a:pPr>
            <a:r>
              <a:rPr sz="1400" dirty="0">
                <a:latin typeface="Calibri"/>
                <a:cs typeface="Calibri"/>
              </a:rPr>
              <a:t>управления»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,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«Персональный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состав»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раздела</a:t>
            </a:r>
            <a:r>
              <a:rPr sz="1400" spc="-10" dirty="0">
                <a:latin typeface="Calibri"/>
                <a:cs typeface="Calibri"/>
              </a:rPr>
              <a:t> «Сведения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персональном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составе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организации».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0183" y="332740"/>
            <a:ext cx="6630158" cy="478978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800600" y="3657600"/>
            <a:ext cx="6858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0200" y="5588609"/>
            <a:ext cx="8230870" cy="1076960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 marR="579120">
              <a:lnSpc>
                <a:spcPts val="1620"/>
              </a:lnSpc>
              <a:spcBef>
                <a:spcPts val="305"/>
              </a:spcBef>
            </a:pPr>
            <a:r>
              <a:rPr sz="1500" spc="-10" dirty="0">
                <a:latin typeface="Calibri"/>
                <a:cs typeface="Calibri"/>
              </a:rPr>
              <a:t>Сведения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о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персональном</a:t>
            </a:r>
            <a:r>
              <a:rPr sz="1500" spc="-3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составе</a:t>
            </a:r>
            <a:r>
              <a:rPr sz="1500" spc="-2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(на</a:t>
            </a:r>
            <a:r>
              <a:rPr sz="1500" spc="-2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конец</a:t>
            </a:r>
            <a:r>
              <a:rPr sz="1500" spc="-10" dirty="0">
                <a:latin typeface="Calibri"/>
                <a:cs typeface="Calibri"/>
              </a:rPr>
              <a:t> года)</a:t>
            </a:r>
            <a:r>
              <a:rPr sz="1500" spc="-4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в</a:t>
            </a:r>
            <a:r>
              <a:rPr sz="1500" spc="-10" dirty="0">
                <a:latin typeface="Calibri"/>
                <a:cs typeface="Calibri"/>
              </a:rPr>
              <a:t> разделе</a:t>
            </a:r>
            <a:r>
              <a:rPr sz="1500" spc="-2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«2.7.1</a:t>
            </a:r>
            <a:r>
              <a:rPr sz="1500" spc="-10" dirty="0">
                <a:latin typeface="Calibri"/>
                <a:cs typeface="Calibri"/>
              </a:rPr>
              <a:t> Среднесписочная</a:t>
            </a:r>
            <a:r>
              <a:rPr sz="1500" spc="-3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и</a:t>
            </a:r>
            <a:r>
              <a:rPr sz="1500" spc="-10" dirty="0">
                <a:latin typeface="Calibri"/>
                <a:cs typeface="Calibri"/>
              </a:rPr>
              <a:t> общая </a:t>
            </a:r>
            <a:r>
              <a:rPr sz="1500" dirty="0">
                <a:latin typeface="Calibri"/>
                <a:cs typeface="Calibri"/>
              </a:rPr>
              <a:t>численность</a:t>
            </a:r>
            <a:r>
              <a:rPr sz="1500" spc="-3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работников»</a:t>
            </a:r>
            <a:r>
              <a:rPr sz="1500" spc="-1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при</a:t>
            </a:r>
            <a:r>
              <a:rPr sz="1500" spc="-4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формировании</a:t>
            </a:r>
            <a:r>
              <a:rPr sz="1500" spc="-4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отчета</a:t>
            </a:r>
            <a:r>
              <a:rPr sz="1500" spc="-2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переносятся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автоматически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из</a:t>
            </a:r>
            <a:r>
              <a:rPr sz="1500" spc="-10" dirty="0">
                <a:latin typeface="Calibri"/>
                <a:cs typeface="Calibri"/>
              </a:rPr>
              <a:t> вкладки</a:t>
            </a:r>
            <a:endParaRPr sz="1500">
              <a:latin typeface="Calibri"/>
              <a:cs typeface="Calibri"/>
            </a:endParaRPr>
          </a:p>
          <a:p>
            <a:pPr marL="12700" marR="5080">
              <a:lnSpc>
                <a:spcPts val="1620"/>
              </a:lnSpc>
            </a:pPr>
            <a:r>
              <a:rPr sz="1500" dirty="0">
                <a:latin typeface="Calibri"/>
                <a:cs typeface="Calibri"/>
              </a:rPr>
              <a:t>«Работники»</a:t>
            </a:r>
            <a:r>
              <a:rPr sz="1500" spc="-4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раздела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«Сведения</a:t>
            </a:r>
            <a:r>
              <a:rPr sz="1500" spc="-2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о</a:t>
            </a:r>
            <a:r>
              <a:rPr sz="1500" spc="-1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персональном</a:t>
            </a:r>
            <a:r>
              <a:rPr sz="1500" spc="-5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составе</a:t>
            </a:r>
            <a:r>
              <a:rPr sz="1500" spc="-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организации».</a:t>
            </a:r>
            <a:r>
              <a:rPr sz="1500" spc="-5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Если</a:t>
            </a:r>
            <a:r>
              <a:rPr sz="1500" spc="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данные</a:t>
            </a:r>
            <a:r>
              <a:rPr sz="1500" spc="-10" dirty="0">
                <a:latin typeface="Calibri"/>
                <a:cs typeface="Calibri"/>
              </a:rPr>
              <a:t> некорректны необходимо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внести</a:t>
            </a:r>
            <a:r>
              <a:rPr sz="1500" spc="-20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изменения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во</a:t>
            </a:r>
            <a:r>
              <a:rPr sz="1500" spc="-2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вкладке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«Работники»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раздела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«Сведения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о</a:t>
            </a:r>
            <a:r>
              <a:rPr sz="1500" spc="-2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персональном</a:t>
            </a:r>
            <a:r>
              <a:rPr sz="1500" spc="-5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составе организации».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6446" y="293931"/>
            <a:ext cx="6771132" cy="52870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2437" y="5226811"/>
            <a:ext cx="8349615" cy="11468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825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Сведения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персональном составе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внешних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совместителей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(на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конец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года)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разделе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«2.7.2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ct val="90100"/>
              </a:lnSpc>
              <a:spcBef>
                <a:spcPts val="95"/>
              </a:spcBef>
            </a:pPr>
            <a:r>
              <a:rPr sz="1600" dirty="0">
                <a:latin typeface="Calibri"/>
                <a:cs typeface="Calibri"/>
              </a:rPr>
              <a:t>Средняя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и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общая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численность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внешних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совместителей»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при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формировании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отчета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переносятся </a:t>
            </a:r>
            <a:r>
              <a:rPr sz="1600" dirty="0">
                <a:latin typeface="Calibri"/>
                <a:cs typeface="Calibri"/>
              </a:rPr>
              <a:t>автоматически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из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вкладки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«Работники»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раздела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«Сведения </a:t>
            </a:r>
            <a:r>
              <a:rPr sz="1600" dirty="0">
                <a:latin typeface="Calibri"/>
                <a:cs typeface="Calibri"/>
              </a:rPr>
              <a:t>о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персональном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составе организации».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Если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данные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некорректные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необходимо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внести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изменения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во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вкладке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730"/>
              </a:lnSpc>
            </a:pPr>
            <a:r>
              <a:rPr sz="1600" spc="-10" dirty="0">
                <a:latin typeface="Calibri"/>
                <a:cs typeface="Calibri"/>
              </a:rPr>
              <a:t>«Работники»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раздела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«Сведения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персональном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составе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организации».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9894" y="188721"/>
            <a:ext cx="7217335" cy="48244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8267" y="5251196"/>
            <a:ext cx="8465820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spc="-10" dirty="0">
                <a:latin typeface="Calibri"/>
                <a:cs typeface="Calibri"/>
              </a:rPr>
              <a:t>Сведения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о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персональном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составе</a:t>
            </a:r>
            <a:r>
              <a:rPr sz="1500" spc="-1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работников,</a:t>
            </a:r>
            <a:r>
              <a:rPr sz="1500" spc="-3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привлеченных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по</a:t>
            </a:r>
            <a:r>
              <a:rPr sz="1500" spc="-2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договорам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гражданско-правового </a:t>
            </a:r>
            <a:r>
              <a:rPr sz="1500" dirty="0">
                <a:latin typeface="Calibri"/>
                <a:cs typeface="Calibri"/>
              </a:rPr>
              <a:t>характера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(на</a:t>
            </a:r>
            <a:r>
              <a:rPr sz="1500" spc="-2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конец</a:t>
            </a:r>
            <a:r>
              <a:rPr sz="1500" spc="-10" dirty="0">
                <a:latin typeface="Calibri"/>
                <a:cs typeface="Calibri"/>
              </a:rPr>
              <a:t> года)</a:t>
            </a:r>
            <a:r>
              <a:rPr sz="1500" spc="-5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в</a:t>
            </a:r>
            <a:r>
              <a:rPr sz="1500" spc="-20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разделе</a:t>
            </a:r>
            <a:r>
              <a:rPr sz="1500" spc="-2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«2.7.3</a:t>
            </a:r>
            <a:r>
              <a:rPr sz="1500" spc="-20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Средняя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и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общая</a:t>
            </a:r>
            <a:r>
              <a:rPr sz="1500" spc="-3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численность</a:t>
            </a:r>
            <a:r>
              <a:rPr sz="1500" spc="-3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работников,</a:t>
            </a:r>
            <a:r>
              <a:rPr sz="1500" spc="-4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привлеченных</a:t>
            </a:r>
            <a:r>
              <a:rPr sz="1500" spc="-45" dirty="0">
                <a:latin typeface="Calibri"/>
                <a:cs typeface="Calibri"/>
              </a:rPr>
              <a:t> </a:t>
            </a:r>
            <a:r>
              <a:rPr sz="1500" spc="-25" dirty="0">
                <a:latin typeface="Calibri"/>
                <a:cs typeface="Calibri"/>
              </a:rPr>
              <a:t>по </a:t>
            </a:r>
            <a:r>
              <a:rPr sz="1500" dirty="0">
                <a:latin typeface="Calibri"/>
                <a:cs typeface="Calibri"/>
              </a:rPr>
              <a:t>договорам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гражданско-правового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характера»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при</a:t>
            </a:r>
            <a:r>
              <a:rPr sz="1500" spc="-10" dirty="0">
                <a:latin typeface="Calibri"/>
                <a:cs typeface="Calibri"/>
              </a:rPr>
              <a:t> формировании</a:t>
            </a:r>
            <a:r>
              <a:rPr sz="1500" spc="-5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отчета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переносятся</a:t>
            </a:r>
            <a:r>
              <a:rPr sz="1500" spc="-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автоматически</a:t>
            </a:r>
            <a:r>
              <a:rPr sz="1500" spc="-25" dirty="0">
                <a:latin typeface="Calibri"/>
                <a:cs typeface="Calibri"/>
              </a:rPr>
              <a:t> из </a:t>
            </a:r>
            <a:r>
              <a:rPr sz="1500" dirty="0">
                <a:latin typeface="Calibri"/>
                <a:cs typeface="Calibri"/>
              </a:rPr>
              <a:t>вкладки</a:t>
            </a:r>
            <a:r>
              <a:rPr sz="1500" spc="-4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«Работники»</a:t>
            </a:r>
            <a:r>
              <a:rPr sz="1500" spc="-8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раздела</a:t>
            </a:r>
            <a:r>
              <a:rPr sz="1500" spc="-4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«Сведения</a:t>
            </a:r>
            <a:r>
              <a:rPr sz="1500" spc="-5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о</a:t>
            </a:r>
            <a:r>
              <a:rPr sz="1500" spc="-3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персональном</a:t>
            </a:r>
            <a:r>
              <a:rPr sz="1500" spc="-6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составе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организации».</a:t>
            </a:r>
            <a:r>
              <a:rPr sz="1500" spc="-8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Если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данные</a:t>
            </a:r>
            <a:endParaRPr sz="1500">
              <a:latin typeface="Calibri"/>
              <a:cs typeface="Calibri"/>
            </a:endParaRPr>
          </a:p>
          <a:p>
            <a:pPr marL="12700" marR="914400">
              <a:lnSpc>
                <a:spcPct val="100000"/>
              </a:lnSpc>
            </a:pPr>
            <a:r>
              <a:rPr sz="1500" spc="-10" dirty="0">
                <a:latin typeface="Calibri"/>
                <a:cs typeface="Calibri"/>
              </a:rPr>
              <a:t>некорректные необходимо</a:t>
            </a:r>
            <a:r>
              <a:rPr sz="1500" spc="-3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внести</a:t>
            </a:r>
            <a:r>
              <a:rPr sz="1500" spc="-20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изменения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во</a:t>
            </a:r>
            <a:r>
              <a:rPr sz="1500" spc="-2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вкладке</a:t>
            </a:r>
            <a:r>
              <a:rPr sz="1500" spc="-2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«Работники»</a:t>
            </a:r>
            <a:r>
              <a:rPr sz="1500" spc="-50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раздела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«Сведения </a:t>
            </a:r>
            <a:r>
              <a:rPr sz="1500" spc="-50" dirty="0">
                <a:latin typeface="Calibri"/>
                <a:cs typeface="Calibri"/>
              </a:rPr>
              <a:t>о </a:t>
            </a:r>
            <a:r>
              <a:rPr sz="1500" dirty="0">
                <a:latin typeface="Calibri"/>
                <a:cs typeface="Calibri"/>
              </a:rPr>
              <a:t>персональном</a:t>
            </a:r>
            <a:r>
              <a:rPr sz="1500" spc="-5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составе</a:t>
            </a:r>
            <a:r>
              <a:rPr sz="1500" spc="-20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организации».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9619" y="116712"/>
            <a:ext cx="6804786" cy="51963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2706" y="1052702"/>
            <a:ext cx="8357534" cy="3600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07963" y="171450"/>
            <a:ext cx="2506345" cy="6319520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L="12700" marR="441325">
              <a:lnSpc>
                <a:spcPct val="80000"/>
              </a:lnSpc>
              <a:spcBef>
                <a:spcPts val="439"/>
              </a:spcBef>
            </a:pPr>
            <a:r>
              <a:rPr sz="1400" spc="-10" dirty="0">
                <a:latin typeface="Calibri"/>
                <a:cs typeface="Calibri"/>
              </a:rPr>
              <a:t>Сведения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об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основном</a:t>
            </a:r>
            <a:r>
              <a:rPr sz="1400" spc="-65" dirty="0">
                <a:latin typeface="Calibri"/>
                <a:cs typeface="Calibri"/>
              </a:rPr>
              <a:t> </a:t>
            </a:r>
            <a:r>
              <a:rPr sz="1400" spc="-50" dirty="0">
                <a:latin typeface="Calibri"/>
                <a:cs typeface="Calibri"/>
              </a:rPr>
              <a:t>и </a:t>
            </a:r>
            <a:r>
              <a:rPr sz="1400" spc="-10" dirty="0">
                <a:latin typeface="Calibri"/>
                <a:cs typeface="Calibri"/>
              </a:rPr>
              <a:t>дополнительных ОКВЭДах, </a:t>
            </a:r>
            <a:r>
              <a:rPr sz="1400" dirty="0">
                <a:latin typeface="Calibri"/>
                <a:cs typeface="Calibri"/>
              </a:rPr>
              <a:t>является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ли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организация СОНКО,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собственником</a:t>
            </a:r>
            <a:endParaRPr sz="1400">
              <a:latin typeface="Calibri"/>
              <a:cs typeface="Calibri"/>
            </a:endParaRPr>
          </a:p>
          <a:p>
            <a:pPr marL="12700" marR="101600" algn="just">
              <a:lnSpc>
                <a:spcPct val="80000"/>
              </a:lnSpc>
            </a:pPr>
            <a:r>
              <a:rPr sz="1400" spc="-10" dirty="0">
                <a:latin typeface="Calibri"/>
                <a:cs typeface="Calibri"/>
              </a:rPr>
              <a:t>целевого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капитала,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выполняет </a:t>
            </a:r>
            <a:r>
              <a:rPr sz="1400" dirty="0">
                <a:latin typeface="Calibri"/>
                <a:cs typeface="Calibri"/>
              </a:rPr>
              <a:t>ли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функции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ресурсного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центра СОНКО, выполняет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ли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функцию </a:t>
            </a:r>
            <a:r>
              <a:rPr sz="1400" dirty="0">
                <a:latin typeface="Calibri"/>
                <a:cs typeface="Calibri"/>
              </a:rPr>
              <a:t>ресурсного</a:t>
            </a:r>
            <a:r>
              <a:rPr sz="1400" spc="-7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центра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80000"/>
              </a:lnSpc>
            </a:pPr>
            <a:r>
              <a:rPr sz="1400" spc="-10" dirty="0">
                <a:latin typeface="Calibri"/>
                <a:cs typeface="Calibri"/>
              </a:rPr>
              <a:t>добровольчества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(волонтерства) </a:t>
            </a:r>
            <a:r>
              <a:rPr sz="1400" dirty="0">
                <a:latin typeface="Calibri"/>
                <a:cs typeface="Calibri"/>
              </a:rPr>
              <a:t>в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разделе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«3.1-3.5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Общие</a:t>
            </a:r>
            <a:endParaRPr sz="1400">
              <a:latin typeface="Calibri"/>
              <a:cs typeface="Calibri"/>
            </a:endParaRPr>
          </a:p>
          <a:p>
            <a:pPr marL="12700" marR="222885">
              <a:lnSpc>
                <a:spcPct val="80000"/>
              </a:lnSpc>
            </a:pPr>
            <a:r>
              <a:rPr sz="1400" spc="-10" dirty="0">
                <a:latin typeface="Calibri"/>
                <a:cs typeface="Calibri"/>
              </a:rPr>
              <a:t>сведения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</a:t>
            </a:r>
            <a:r>
              <a:rPr sz="1400" spc="-10" dirty="0">
                <a:latin typeface="Calibri"/>
                <a:cs typeface="Calibri"/>
              </a:rPr>
              <a:t> деятельности, осуществляемой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в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отчетном периоде»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при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формировании </a:t>
            </a:r>
            <a:r>
              <a:rPr sz="1400" dirty="0">
                <a:latin typeface="Calibri"/>
                <a:cs typeface="Calibri"/>
              </a:rPr>
              <a:t>отчета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переносятся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ts val="1175"/>
              </a:lnSpc>
            </a:pPr>
            <a:r>
              <a:rPr sz="1400" dirty="0">
                <a:latin typeface="Calibri"/>
                <a:cs typeface="Calibri"/>
              </a:rPr>
              <a:t>автоматически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из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раздела</a:t>
            </a:r>
            <a:endParaRPr sz="1400">
              <a:latin typeface="Calibri"/>
              <a:cs typeface="Calibri"/>
            </a:endParaRPr>
          </a:p>
          <a:p>
            <a:pPr marL="12700" marR="412115">
              <a:lnSpc>
                <a:spcPts val="1340"/>
              </a:lnSpc>
              <a:spcBef>
                <a:spcPts val="160"/>
              </a:spcBef>
            </a:pPr>
            <a:r>
              <a:rPr sz="1400" dirty="0">
                <a:latin typeface="Calibri"/>
                <a:cs typeface="Calibri"/>
              </a:rPr>
              <a:t>«Профиль».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Если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данные некорректные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необходимо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ts val="1195"/>
              </a:lnSpc>
            </a:pPr>
            <a:r>
              <a:rPr sz="1400" dirty="0">
                <a:latin typeface="Calibri"/>
                <a:cs typeface="Calibri"/>
              </a:rPr>
              <a:t>внести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изменения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в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разделе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ts val="1515"/>
              </a:lnSpc>
            </a:pPr>
            <a:r>
              <a:rPr sz="1400" spc="-10" dirty="0">
                <a:latin typeface="Calibri"/>
                <a:cs typeface="Calibri"/>
              </a:rPr>
              <a:t>«Профиль».</a:t>
            </a:r>
            <a:endParaRPr sz="1400">
              <a:latin typeface="Calibri"/>
              <a:cs typeface="Calibri"/>
            </a:endParaRPr>
          </a:p>
          <a:p>
            <a:pPr marL="12700" marR="93345" algn="just">
              <a:lnSpc>
                <a:spcPct val="80000"/>
              </a:lnSpc>
              <a:spcBef>
                <a:spcPts val="1495"/>
              </a:spcBef>
            </a:pPr>
            <a:r>
              <a:rPr sz="1200" dirty="0">
                <a:latin typeface="Calibri"/>
                <a:cs typeface="Calibri"/>
              </a:rPr>
              <a:t>Если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некоммерческой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организацией </a:t>
            </a:r>
            <a:r>
              <a:rPr sz="1200" dirty="0">
                <a:latin typeface="Calibri"/>
                <a:cs typeface="Calibri"/>
              </a:rPr>
              <a:t>в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отчетном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периоде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осуществлялись </a:t>
            </a:r>
            <a:r>
              <a:rPr sz="1200" dirty="0">
                <a:latin typeface="Calibri"/>
                <a:cs typeface="Calibri"/>
              </a:rPr>
              <a:t>виды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деятельности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ts val="1010"/>
              </a:lnSpc>
            </a:pPr>
            <a:r>
              <a:rPr sz="1200" spc="-10" dirty="0">
                <a:latin typeface="Calibri"/>
                <a:cs typeface="Calibri"/>
              </a:rPr>
              <a:t>предусмотренные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ст.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31.1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ts val="1150"/>
              </a:lnSpc>
            </a:pPr>
            <a:r>
              <a:rPr sz="1200" spc="-10" dirty="0">
                <a:latin typeface="Calibri"/>
                <a:cs typeface="Calibri"/>
              </a:rPr>
              <a:t>Федеральным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законом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от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12.01.1996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ts val="1150"/>
              </a:lnSpc>
            </a:pPr>
            <a:r>
              <a:rPr sz="1200" dirty="0">
                <a:latin typeface="Calibri"/>
                <a:cs typeface="Calibri"/>
              </a:rPr>
              <a:t>№</a:t>
            </a:r>
            <a:r>
              <a:rPr sz="1200" spc="-10" dirty="0">
                <a:latin typeface="Calibri"/>
                <a:cs typeface="Calibri"/>
              </a:rPr>
              <a:t> 7-</a:t>
            </a:r>
            <a:r>
              <a:rPr sz="1200" dirty="0">
                <a:latin typeface="Calibri"/>
                <a:cs typeface="Calibri"/>
              </a:rPr>
              <a:t>ФЗ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«О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некоммерческих</a:t>
            </a:r>
            <a:endParaRPr sz="1200">
              <a:latin typeface="Calibri"/>
              <a:cs typeface="Calibri"/>
            </a:endParaRPr>
          </a:p>
          <a:p>
            <a:pPr marL="12700" marR="14604">
              <a:lnSpc>
                <a:spcPct val="80000"/>
              </a:lnSpc>
              <a:spcBef>
                <a:spcPts val="145"/>
              </a:spcBef>
            </a:pPr>
            <a:r>
              <a:rPr sz="1200" spc="-10" dirty="0">
                <a:latin typeface="Calibri"/>
                <a:cs typeface="Calibri"/>
              </a:rPr>
              <a:t>организациях»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или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предусмотренные </a:t>
            </a:r>
            <a:r>
              <a:rPr sz="1200" dirty="0">
                <a:latin typeface="Calibri"/>
                <a:cs typeface="Calibri"/>
              </a:rPr>
              <a:t>ст.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4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Федерального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закона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от </a:t>
            </a:r>
            <a:r>
              <a:rPr sz="1200" dirty="0">
                <a:latin typeface="Calibri"/>
                <a:cs typeface="Calibri"/>
              </a:rPr>
              <a:t>14.07.2022 №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255-</a:t>
            </a:r>
            <a:r>
              <a:rPr sz="1200" dirty="0">
                <a:latin typeface="Calibri"/>
                <a:cs typeface="Calibri"/>
              </a:rPr>
              <a:t>ФЗ</a:t>
            </a:r>
            <a:r>
              <a:rPr sz="1200" spc="2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«О </a:t>
            </a:r>
            <a:r>
              <a:rPr sz="1200" spc="-10" dirty="0">
                <a:latin typeface="Calibri"/>
                <a:cs typeface="Calibri"/>
              </a:rPr>
              <a:t>контроле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за </a:t>
            </a:r>
            <a:r>
              <a:rPr sz="1200" spc="-10" dirty="0">
                <a:latin typeface="Calibri"/>
                <a:cs typeface="Calibri"/>
              </a:rPr>
              <a:t>деятельностью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лиц,</a:t>
            </a:r>
            <a:r>
              <a:rPr sz="1200" spc="-10" dirty="0">
                <a:latin typeface="Calibri"/>
                <a:cs typeface="Calibri"/>
              </a:rPr>
              <a:t> находящихся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под </a:t>
            </a:r>
            <a:r>
              <a:rPr sz="1200" spc="-10" dirty="0">
                <a:latin typeface="Calibri"/>
                <a:cs typeface="Calibri"/>
              </a:rPr>
              <a:t>иностранным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влиянием»,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то </a:t>
            </a:r>
            <a:r>
              <a:rPr sz="1200" spc="-10" dirty="0">
                <a:latin typeface="Calibri"/>
                <a:cs typeface="Calibri"/>
              </a:rPr>
              <a:t>необходимо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указать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вид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такой деятельности.</a:t>
            </a:r>
            <a:endParaRPr sz="1200">
              <a:latin typeface="Calibri"/>
              <a:cs typeface="Calibri"/>
            </a:endParaRPr>
          </a:p>
          <a:p>
            <a:pPr marL="12700" marR="173990">
              <a:lnSpc>
                <a:spcPts val="1150"/>
              </a:lnSpc>
              <a:spcBef>
                <a:spcPts val="280"/>
              </a:spcBef>
            </a:pPr>
            <a:r>
              <a:rPr sz="1200" dirty="0">
                <a:latin typeface="Calibri"/>
                <a:cs typeface="Calibri"/>
              </a:rPr>
              <a:t>Если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указанные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виды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деятельности </a:t>
            </a:r>
            <a:r>
              <a:rPr sz="1200" dirty="0">
                <a:latin typeface="Calibri"/>
                <a:cs typeface="Calibri"/>
              </a:rPr>
              <a:t>не </a:t>
            </a:r>
            <a:r>
              <a:rPr sz="1200" spc="-10" dirty="0">
                <a:latin typeface="Calibri"/>
                <a:cs typeface="Calibri"/>
              </a:rPr>
              <a:t>осуществлялись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в </a:t>
            </a:r>
            <a:r>
              <a:rPr sz="1200" spc="-10" dirty="0">
                <a:latin typeface="Calibri"/>
                <a:cs typeface="Calibri"/>
              </a:rPr>
              <a:t>отчетном периоде некоммерческой</a:t>
            </a:r>
            <a:endParaRPr sz="1200">
              <a:latin typeface="Calibri"/>
              <a:cs typeface="Calibri"/>
            </a:endParaRPr>
          </a:p>
          <a:p>
            <a:pPr marL="12700" marR="267335">
              <a:lnSpc>
                <a:spcPts val="1150"/>
              </a:lnSpc>
              <a:spcBef>
                <a:spcPts val="10"/>
              </a:spcBef>
            </a:pPr>
            <a:r>
              <a:rPr sz="1200" spc="-10" dirty="0">
                <a:latin typeface="Calibri"/>
                <a:cs typeface="Calibri"/>
              </a:rPr>
              <a:t>организацией,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то</a:t>
            </a:r>
            <a:r>
              <a:rPr sz="1200" spc="3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необходимо </a:t>
            </a:r>
            <a:r>
              <a:rPr sz="1200" dirty="0">
                <a:latin typeface="Calibri"/>
                <a:cs typeface="Calibri"/>
              </a:rPr>
              <a:t>поставить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«V»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в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соответствующем поле.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514" y="188683"/>
            <a:ext cx="5927852" cy="6264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595998" y="281381"/>
            <a:ext cx="2136775" cy="49034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alibri"/>
                <a:cs typeface="Calibri"/>
              </a:rPr>
              <a:t>В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разделе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«3.6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Виды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деятельности,</a:t>
            </a:r>
            <a:endParaRPr sz="1600">
              <a:latin typeface="Calibri"/>
              <a:cs typeface="Calibri"/>
            </a:endParaRPr>
          </a:p>
          <a:p>
            <a:pPr marL="12700" marR="374015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осуществляемые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0" dirty="0">
                <a:latin typeface="Calibri"/>
                <a:cs typeface="Calibri"/>
              </a:rPr>
              <a:t>в </a:t>
            </a:r>
            <a:r>
              <a:rPr sz="1600" dirty="0">
                <a:latin typeface="Calibri"/>
                <a:cs typeface="Calibri"/>
              </a:rPr>
              <a:t>отчетном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периоде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spc="-50" dirty="0">
                <a:latin typeface="Calibri"/>
                <a:cs typeface="Calibri"/>
              </a:rPr>
              <a:t>в</a:t>
            </a:r>
            <a:endParaRPr sz="1600">
              <a:latin typeface="Calibri"/>
              <a:cs typeface="Calibri"/>
            </a:endParaRPr>
          </a:p>
          <a:p>
            <a:pPr marL="12700" marR="6350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соответствии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с</a:t>
            </a:r>
            <a:r>
              <a:rPr sz="1600" spc="-10" dirty="0">
                <a:latin typeface="Calibri"/>
                <a:cs typeface="Calibri"/>
              </a:rPr>
              <a:t> уставом» </a:t>
            </a:r>
            <a:r>
              <a:rPr sz="1600" dirty="0">
                <a:latin typeface="Calibri"/>
                <a:cs typeface="Calibri"/>
              </a:rPr>
              <a:t>при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формировании</a:t>
            </a:r>
            <a:endParaRPr sz="1600">
              <a:latin typeface="Calibri"/>
              <a:cs typeface="Calibri"/>
            </a:endParaRPr>
          </a:p>
          <a:p>
            <a:pPr marL="12700" marR="440055">
              <a:lnSpc>
                <a:spcPct val="100000"/>
              </a:lnSpc>
              <a:spcBef>
                <a:spcPts val="5"/>
              </a:spcBef>
            </a:pPr>
            <a:r>
              <a:rPr sz="1600" dirty="0">
                <a:latin typeface="Calibri"/>
                <a:cs typeface="Calibri"/>
              </a:rPr>
              <a:t>отчета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необходимо </a:t>
            </a:r>
            <a:r>
              <a:rPr sz="1600" dirty="0">
                <a:latin typeface="Calibri"/>
                <a:cs typeface="Calibri"/>
              </a:rPr>
              <a:t>указать</a:t>
            </a:r>
            <a:r>
              <a:rPr sz="1600" spc="-8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виды</a:t>
            </a:r>
            <a:endParaRPr sz="1600">
              <a:latin typeface="Calibri"/>
              <a:cs typeface="Calibri"/>
            </a:endParaRPr>
          </a:p>
          <a:p>
            <a:pPr marL="12700" marR="15875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деятельности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согласно уставу,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осуществляемые </a:t>
            </a:r>
            <a:r>
              <a:rPr sz="1600" dirty="0">
                <a:latin typeface="Calibri"/>
                <a:cs typeface="Calibri"/>
              </a:rPr>
              <a:t>в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отчетном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периоде.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dirty="0">
                <a:latin typeface="Calibri"/>
                <a:cs typeface="Calibri"/>
              </a:rPr>
              <a:t>Если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виды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деятельности</a:t>
            </a:r>
            <a:endParaRPr sz="1600">
              <a:latin typeface="Calibri"/>
              <a:cs typeface="Calibri"/>
            </a:endParaRPr>
          </a:p>
          <a:p>
            <a:pPr marL="12700" marR="516890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согласно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уставу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не </a:t>
            </a:r>
            <a:r>
              <a:rPr sz="1600" spc="-10" dirty="0">
                <a:latin typeface="Calibri"/>
                <a:cs typeface="Calibri"/>
              </a:rPr>
              <a:t>осуществлялись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0" dirty="0">
                <a:latin typeface="Calibri"/>
                <a:cs typeface="Calibri"/>
              </a:rPr>
              <a:t>в </a:t>
            </a:r>
            <a:r>
              <a:rPr sz="1600" dirty="0">
                <a:latin typeface="Calibri"/>
                <a:cs typeface="Calibri"/>
              </a:rPr>
              <a:t>отчетном</a:t>
            </a:r>
            <a:r>
              <a:rPr sz="1600" spc="-8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периоде некоммерческой организацией,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то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spc="-10" dirty="0">
                <a:latin typeface="Calibri"/>
                <a:cs typeface="Calibri"/>
              </a:rPr>
              <a:t>необходимо</a:t>
            </a:r>
            <a:r>
              <a:rPr sz="1600" spc="-7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поставить</a:t>
            </a:r>
            <a:endParaRPr sz="1600">
              <a:latin typeface="Calibri"/>
              <a:cs typeface="Calibri"/>
            </a:endParaRPr>
          </a:p>
          <a:p>
            <a:pPr marL="12700" marR="66675">
              <a:lnSpc>
                <a:spcPct val="100000"/>
              </a:lnSpc>
            </a:pPr>
            <a:r>
              <a:rPr sz="1600" dirty="0">
                <a:latin typeface="Calibri"/>
                <a:cs typeface="Calibri"/>
              </a:rPr>
              <a:t>«V»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соответствующем поле.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523" y="260692"/>
            <a:ext cx="6176010" cy="5904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0200" y="5107304"/>
            <a:ext cx="8437245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alibri"/>
                <a:cs typeface="Calibri"/>
              </a:rPr>
              <a:t>В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разделе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«3.7-</a:t>
            </a:r>
            <a:r>
              <a:rPr sz="1600" dirty="0">
                <a:latin typeface="Calibri"/>
                <a:cs typeface="Calibri"/>
              </a:rPr>
              <a:t>3.8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Иные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виды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деятельности»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при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формировании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отчета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необходимо указать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600" dirty="0">
                <a:latin typeface="Calibri"/>
                <a:cs typeface="Calibri"/>
              </a:rPr>
              <a:t>иные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виды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деятельности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согласно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уставу,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осуществляемые</a:t>
            </a:r>
            <a:r>
              <a:rPr sz="1600" dirty="0">
                <a:latin typeface="Calibri"/>
                <a:cs typeface="Calibri"/>
              </a:rPr>
              <a:t> в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отчетном </a:t>
            </a:r>
            <a:r>
              <a:rPr sz="1600" spc="-10" dirty="0">
                <a:latin typeface="Calibri"/>
                <a:cs typeface="Calibri"/>
              </a:rPr>
              <a:t>периоде.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Если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иные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виды </a:t>
            </a:r>
            <a:r>
              <a:rPr sz="1600" spc="-10" dirty="0">
                <a:latin typeface="Calibri"/>
                <a:cs typeface="Calibri"/>
              </a:rPr>
              <a:t>деятельности согласно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уставу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не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осуществлялись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отчетном </a:t>
            </a:r>
            <a:r>
              <a:rPr sz="1600" spc="-10" dirty="0">
                <a:latin typeface="Calibri"/>
                <a:cs typeface="Calibri"/>
              </a:rPr>
              <a:t>периоде некоммерческой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организацией,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то</a:t>
            </a:r>
            <a:r>
              <a:rPr sz="1600" spc="3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необходимо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поставить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«V»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соответствующем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поле.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4246" y="299096"/>
            <a:ext cx="8555482" cy="47141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8267" y="6022035"/>
            <a:ext cx="8569960" cy="6242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595"/>
              </a:lnSpc>
              <a:spcBef>
                <a:spcPts val="105"/>
              </a:spcBef>
            </a:pPr>
            <a:r>
              <a:rPr sz="1400" dirty="0">
                <a:latin typeface="Calibri"/>
                <a:cs typeface="Calibri"/>
              </a:rPr>
              <a:t>В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разделе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«4.1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Недвижимое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имущество»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при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формировании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отчета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необходимо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отразить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недвижимое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ts val="1510"/>
              </a:lnSpc>
              <a:spcBef>
                <a:spcPts val="110"/>
              </a:spcBef>
            </a:pPr>
            <a:r>
              <a:rPr sz="1400" spc="-10" dirty="0">
                <a:latin typeface="Calibri"/>
                <a:cs typeface="Calibri"/>
              </a:rPr>
              <a:t>имущество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и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его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отчуждение.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Если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в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отчетном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периоде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некоммерческая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организация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не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имела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в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собственности недвижимое имущество </a:t>
            </a:r>
            <a:r>
              <a:rPr sz="1400" dirty="0">
                <a:latin typeface="Calibri"/>
                <a:cs typeface="Calibri"/>
              </a:rPr>
              <a:t>и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его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не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отчуждала,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то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необходимо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поставить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«V»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в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соответствующем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поле.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1189" y="188633"/>
            <a:ext cx="7181596" cy="5696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024" rIns="0" bIns="0" rtlCol="0">
            <a:spAutoFit/>
          </a:bodyPr>
          <a:lstStyle/>
          <a:p>
            <a:pPr marL="3684270">
              <a:lnSpc>
                <a:spcPct val="100000"/>
              </a:lnSpc>
              <a:spcBef>
                <a:spcPts val="100"/>
              </a:spcBef>
            </a:pPr>
            <a:r>
              <a:rPr sz="2400" spc="-20" dirty="0">
                <a:latin typeface="Calibri"/>
                <a:cs typeface="Calibri"/>
              </a:rPr>
              <a:t>УКЭП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1956" y="1335016"/>
            <a:ext cx="8292089" cy="273254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61517" y="1505838"/>
            <a:ext cx="7844790" cy="2285365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 marR="5080" algn="just">
              <a:lnSpc>
                <a:spcPct val="91600"/>
              </a:lnSpc>
              <a:spcBef>
                <a:spcPts val="305"/>
              </a:spcBef>
            </a:pPr>
            <a:r>
              <a:rPr sz="2000" dirty="0">
                <a:latin typeface="Calibri"/>
                <a:cs typeface="Calibri"/>
              </a:rPr>
              <a:t>Усиленную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квалифицированную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электронную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подпись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на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электронном </a:t>
            </a:r>
            <a:r>
              <a:rPr sz="2000" dirty="0">
                <a:latin typeface="Calibri"/>
                <a:cs typeface="Calibri"/>
              </a:rPr>
              <a:t>носителе</a:t>
            </a:r>
            <a:r>
              <a:rPr sz="2000" spc="440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(далее</a:t>
            </a:r>
            <a:r>
              <a:rPr sz="2000" spc="450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–</a:t>
            </a:r>
            <a:r>
              <a:rPr sz="2000" spc="450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УКЭП)</a:t>
            </a:r>
            <a:r>
              <a:rPr sz="2000" spc="455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и</a:t>
            </a:r>
            <a:r>
              <a:rPr sz="2000" spc="450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действующий</a:t>
            </a:r>
            <a:r>
              <a:rPr sz="2000" spc="445" dirty="0">
                <a:latin typeface="Calibri"/>
                <a:cs typeface="Calibri"/>
              </a:rPr>
              <a:t>  </a:t>
            </a:r>
            <a:r>
              <a:rPr sz="2000" spc="-10" dirty="0">
                <a:latin typeface="Calibri"/>
                <a:cs typeface="Calibri"/>
              </a:rPr>
              <a:t>квалифицированный </a:t>
            </a:r>
            <a:r>
              <a:rPr sz="2000" dirty="0">
                <a:latin typeface="Calibri"/>
                <a:cs typeface="Calibri"/>
              </a:rPr>
              <a:t>сертификат</a:t>
            </a:r>
            <a:r>
              <a:rPr sz="2000" spc="330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ключа</a:t>
            </a:r>
            <a:r>
              <a:rPr sz="2000" spc="335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проверки</a:t>
            </a:r>
            <a:r>
              <a:rPr sz="2000" spc="325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электронной</a:t>
            </a:r>
            <a:r>
              <a:rPr sz="2000" spc="330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подписи</a:t>
            </a:r>
            <a:r>
              <a:rPr sz="2000" spc="330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(СКП)</a:t>
            </a:r>
            <a:r>
              <a:rPr sz="2000" spc="330" dirty="0">
                <a:latin typeface="Calibri"/>
                <a:cs typeface="Calibri"/>
              </a:rPr>
              <a:t>  </a:t>
            </a:r>
            <a:r>
              <a:rPr sz="2000" spc="-10" dirty="0">
                <a:latin typeface="Calibri"/>
                <a:cs typeface="Calibri"/>
              </a:rPr>
              <a:t>можно </a:t>
            </a:r>
            <a:r>
              <a:rPr sz="2000" dirty="0">
                <a:latin typeface="Calibri"/>
                <a:cs typeface="Calibri"/>
              </a:rPr>
              <a:t>приобрести</a:t>
            </a:r>
            <a:r>
              <a:rPr sz="2000" spc="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в</a:t>
            </a:r>
            <a:r>
              <a:rPr sz="2000" spc="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организациях,</a:t>
            </a:r>
            <a:r>
              <a:rPr sz="2000" spc="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являющихся</a:t>
            </a:r>
            <a:r>
              <a:rPr sz="2000" spc="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удостоверяющими</a:t>
            </a:r>
            <a:r>
              <a:rPr sz="2000" spc="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центрами, </a:t>
            </a:r>
            <a:r>
              <a:rPr sz="2000" dirty="0">
                <a:latin typeface="Calibri"/>
                <a:cs typeface="Calibri"/>
              </a:rPr>
              <a:t>имеющими</a:t>
            </a:r>
            <a:r>
              <a:rPr sz="2000" spc="1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аккредитацию</a:t>
            </a:r>
            <a:r>
              <a:rPr sz="2000" spc="1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Министерства</a:t>
            </a:r>
            <a:r>
              <a:rPr sz="2000" spc="1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цифрового</a:t>
            </a:r>
            <a:r>
              <a:rPr sz="2000" spc="1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развития,</a:t>
            </a:r>
            <a:r>
              <a:rPr sz="2000" spc="1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связи</a:t>
            </a:r>
            <a:r>
              <a:rPr sz="2000" spc="150" dirty="0">
                <a:latin typeface="Calibri"/>
                <a:cs typeface="Calibri"/>
              </a:rPr>
              <a:t> </a:t>
            </a:r>
            <a:r>
              <a:rPr sz="2000" spc="-50" dirty="0">
                <a:latin typeface="Calibri"/>
                <a:cs typeface="Calibri"/>
              </a:rPr>
              <a:t>и </a:t>
            </a:r>
            <a:r>
              <a:rPr sz="2000" dirty="0">
                <a:latin typeface="Calibri"/>
                <a:cs typeface="Calibri"/>
              </a:rPr>
              <a:t>массовых</a:t>
            </a:r>
            <a:r>
              <a:rPr sz="2000" spc="495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коммуникаций.</a:t>
            </a:r>
            <a:r>
              <a:rPr sz="2000" spc="180" dirty="0">
                <a:latin typeface="Calibri"/>
                <a:cs typeface="Calibri"/>
              </a:rPr>
              <a:t>   </a:t>
            </a:r>
            <a:r>
              <a:rPr sz="2000" dirty="0">
                <a:latin typeface="Calibri"/>
                <a:cs typeface="Calibri"/>
              </a:rPr>
              <a:t>Список</a:t>
            </a:r>
            <a:r>
              <a:rPr sz="2000" spc="185" dirty="0">
                <a:latin typeface="Calibri"/>
                <a:cs typeface="Calibri"/>
              </a:rPr>
              <a:t>   </a:t>
            </a:r>
            <a:r>
              <a:rPr sz="2000" dirty="0">
                <a:latin typeface="Calibri"/>
                <a:cs typeface="Calibri"/>
              </a:rPr>
              <a:t>аккредитованных</a:t>
            </a:r>
            <a:r>
              <a:rPr sz="2000" spc="180" dirty="0">
                <a:latin typeface="Calibri"/>
                <a:cs typeface="Calibri"/>
              </a:rPr>
              <a:t>   </a:t>
            </a:r>
            <a:r>
              <a:rPr sz="2000" spc="-10" dirty="0">
                <a:latin typeface="Calibri"/>
                <a:cs typeface="Calibri"/>
              </a:rPr>
              <a:t>организаций </a:t>
            </a:r>
            <a:r>
              <a:rPr sz="2000" dirty="0">
                <a:latin typeface="Calibri"/>
                <a:cs typeface="Calibri"/>
              </a:rPr>
              <a:t>размещен</a:t>
            </a:r>
            <a:r>
              <a:rPr sz="2000" spc="285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на</a:t>
            </a:r>
            <a:r>
              <a:rPr sz="2000" spc="290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сайте</a:t>
            </a:r>
            <a:r>
              <a:rPr sz="2000" spc="280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Министерства</a:t>
            </a:r>
            <a:r>
              <a:rPr sz="2000" spc="290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цифрового</a:t>
            </a:r>
            <a:r>
              <a:rPr sz="2000" spc="280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развития,</a:t>
            </a:r>
            <a:r>
              <a:rPr sz="2000" spc="280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связи</a:t>
            </a:r>
            <a:r>
              <a:rPr sz="2000" spc="290" dirty="0">
                <a:latin typeface="Calibri"/>
                <a:cs typeface="Calibri"/>
              </a:rPr>
              <a:t>  </a:t>
            </a:r>
            <a:r>
              <a:rPr sz="2000" spc="-50" dirty="0">
                <a:latin typeface="Calibri"/>
                <a:cs typeface="Calibri"/>
              </a:rPr>
              <a:t>и </a:t>
            </a:r>
            <a:r>
              <a:rPr sz="2000" dirty="0">
                <a:latin typeface="Calibri"/>
                <a:cs typeface="Calibri"/>
              </a:rPr>
              <a:t>массовых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коммуникаций.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3672" y="4046220"/>
            <a:ext cx="8356092" cy="210616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29818" y="4605273"/>
            <a:ext cx="7906384" cy="890269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 algn="just">
              <a:lnSpc>
                <a:spcPct val="91700"/>
              </a:lnSpc>
              <a:spcBef>
                <a:spcPts val="300"/>
              </a:spcBef>
            </a:pPr>
            <a:r>
              <a:rPr sz="2000" dirty="0">
                <a:latin typeface="Calibri"/>
                <a:cs typeface="Calibri"/>
              </a:rPr>
              <a:t>УКЭП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должна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быть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выдана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на</a:t>
            </a:r>
            <a:r>
              <a:rPr sz="2000" spc="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юридическое</a:t>
            </a:r>
            <a:r>
              <a:rPr sz="2000" spc="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лицо</a:t>
            </a:r>
            <a:r>
              <a:rPr sz="2000" spc="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и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содержать</a:t>
            </a:r>
            <a:r>
              <a:rPr sz="2000" spc="2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сведения </a:t>
            </a:r>
            <a:r>
              <a:rPr sz="2000" dirty="0">
                <a:latin typeface="Calibri"/>
                <a:cs typeface="Calibri"/>
              </a:rPr>
              <a:t>об</a:t>
            </a:r>
            <a:r>
              <a:rPr sz="2000" spc="440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организации</a:t>
            </a:r>
            <a:r>
              <a:rPr sz="2000" spc="434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и</a:t>
            </a:r>
            <a:r>
              <a:rPr sz="2000" spc="440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ее</a:t>
            </a:r>
            <a:r>
              <a:rPr sz="2000" spc="430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руководителе,</a:t>
            </a:r>
            <a:r>
              <a:rPr sz="2000" spc="434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соответствующие</a:t>
            </a:r>
            <a:r>
              <a:rPr sz="2000" spc="440" dirty="0">
                <a:latin typeface="Calibri"/>
                <a:cs typeface="Calibri"/>
              </a:rPr>
              <a:t>  </a:t>
            </a:r>
            <a:r>
              <a:rPr sz="2000" spc="-10" dirty="0">
                <a:latin typeface="Calibri"/>
                <a:cs typeface="Calibri"/>
              </a:rPr>
              <a:t>единому государственному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реестру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юридических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лиц.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0583" y="332701"/>
            <a:ext cx="8242808" cy="5976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2437" y="5542279"/>
            <a:ext cx="833374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В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разделе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«4.2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и</a:t>
            </a:r>
            <a:r>
              <a:rPr sz="1200" spc="-10" dirty="0">
                <a:latin typeface="Calibri"/>
                <a:cs typeface="Calibri"/>
              </a:rPr>
              <a:t> 4.4-</a:t>
            </a:r>
            <a:r>
              <a:rPr sz="1200" dirty="0">
                <a:latin typeface="Calibri"/>
                <a:cs typeface="Calibri"/>
              </a:rPr>
              <a:t>4.5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Интеллектуальная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собственность </a:t>
            </a:r>
            <a:r>
              <a:rPr sz="1200" spc="-10" dirty="0">
                <a:latin typeface="Calibri"/>
                <a:cs typeface="Calibri"/>
              </a:rPr>
              <a:t>(нематериальные </a:t>
            </a:r>
            <a:r>
              <a:rPr sz="1200" dirty="0">
                <a:latin typeface="Calibri"/>
                <a:cs typeface="Calibri"/>
              </a:rPr>
              <a:t>активы),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Цифровые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финансовые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активы,</a:t>
            </a:r>
            <a:r>
              <a:rPr sz="1200" spc="-10" dirty="0">
                <a:latin typeface="Calibri"/>
                <a:cs typeface="Calibri"/>
              </a:rPr>
              <a:t> цифровые </a:t>
            </a:r>
            <a:r>
              <a:rPr sz="1200" dirty="0">
                <a:latin typeface="Calibri"/>
                <a:cs typeface="Calibri"/>
              </a:rPr>
              <a:t>права,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включающие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одновременно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цифровые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финансовые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активы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и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иные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цифровые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права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и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цифровая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валюта»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при </a:t>
            </a:r>
            <a:r>
              <a:rPr sz="1200" dirty="0">
                <a:latin typeface="Calibri"/>
                <a:cs typeface="Calibri"/>
              </a:rPr>
              <a:t>формировании</a:t>
            </a:r>
            <a:r>
              <a:rPr sz="1200" spc="-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отчета</a:t>
            </a:r>
            <a:r>
              <a:rPr sz="1200" spc="-6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необходимо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отразить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интеллектуальную</a:t>
            </a:r>
            <a:r>
              <a:rPr sz="1200" spc="-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собственность,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цифровые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активы,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цифровую</a:t>
            </a:r>
            <a:r>
              <a:rPr sz="1200" spc="-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валюту.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Если</a:t>
            </a:r>
            <a:r>
              <a:rPr sz="1200" spc="-55" dirty="0">
                <a:latin typeface="Calibri"/>
                <a:cs typeface="Calibri"/>
              </a:rPr>
              <a:t> </a:t>
            </a:r>
            <a:r>
              <a:rPr sz="1200" spc="-50" dirty="0">
                <a:latin typeface="Calibri"/>
                <a:cs typeface="Calibri"/>
              </a:rPr>
              <a:t>в</a:t>
            </a:r>
            <a:endParaRPr sz="1200">
              <a:latin typeface="Calibri"/>
              <a:cs typeface="Calibri"/>
            </a:endParaRPr>
          </a:p>
          <a:p>
            <a:pPr marL="12700" marR="290195">
              <a:lnSpc>
                <a:spcPct val="100000"/>
              </a:lnSpc>
            </a:pPr>
            <a:r>
              <a:rPr sz="1200" dirty="0">
                <a:latin typeface="Calibri"/>
                <a:cs typeface="Calibri"/>
              </a:rPr>
              <a:t>отчетном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периоде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некоммерческая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организация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не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имела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интеллектуальную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собственность,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цифровые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активы,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цифровые </a:t>
            </a:r>
            <a:r>
              <a:rPr sz="1200" dirty="0">
                <a:latin typeface="Calibri"/>
                <a:cs typeface="Calibri"/>
              </a:rPr>
              <a:t>валюты,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то</a:t>
            </a:r>
            <a:r>
              <a:rPr sz="1200" spc="-10" dirty="0">
                <a:latin typeface="Calibri"/>
                <a:cs typeface="Calibri"/>
              </a:rPr>
              <a:t> необходимо</a:t>
            </a:r>
            <a:r>
              <a:rPr sz="1200" dirty="0">
                <a:latin typeface="Calibri"/>
                <a:cs typeface="Calibri"/>
              </a:rPr>
              <a:t> поставить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«V»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в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соответствующем поле.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537" y="116586"/>
            <a:ext cx="8080375" cy="5264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8267" y="5899505"/>
            <a:ext cx="8327390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В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разделе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«4.3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Транспортные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средства»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при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формировании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отчета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необходимо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отразить</a:t>
            </a:r>
            <a:r>
              <a:rPr sz="1400" spc="26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транспортные </a:t>
            </a:r>
            <a:r>
              <a:rPr sz="1400" dirty="0">
                <a:latin typeface="Calibri"/>
                <a:cs typeface="Calibri"/>
              </a:rPr>
              <a:t>средства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и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их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отчуждение.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Если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в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отчетном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периоде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некоммерческая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организация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не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имела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в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собственности </a:t>
            </a:r>
            <a:r>
              <a:rPr sz="1400" dirty="0">
                <a:latin typeface="Calibri"/>
                <a:cs typeface="Calibri"/>
              </a:rPr>
              <a:t>транспортные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средства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и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не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отчуждала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их,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то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необходимо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поставить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«V»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в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соответствующем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поле.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9636" y="188683"/>
            <a:ext cx="6945122" cy="56885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523990" y="209549"/>
            <a:ext cx="2209165" cy="56832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8575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alibri"/>
                <a:cs typeface="Calibri"/>
              </a:rPr>
              <a:t>В</a:t>
            </a:r>
            <a:r>
              <a:rPr sz="1600" spc="-10" dirty="0">
                <a:latin typeface="Calibri"/>
                <a:cs typeface="Calibri"/>
              </a:rPr>
              <a:t> разделе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«4.6-</a:t>
            </a:r>
            <a:r>
              <a:rPr sz="1600" spc="-25" dirty="0">
                <a:latin typeface="Calibri"/>
                <a:cs typeface="Calibri"/>
              </a:rPr>
              <a:t>4.8 </a:t>
            </a:r>
            <a:r>
              <a:rPr sz="1600" dirty="0">
                <a:latin typeface="Calibri"/>
                <a:cs typeface="Calibri"/>
              </a:rPr>
              <a:t>Финансовые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активы</a:t>
            </a:r>
            <a:r>
              <a:rPr sz="1600" spc="-50" dirty="0">
                <a:latin typeface="Calibri"/>
                <a:cs typeface="Calibri"/>
              </a:rPr>
              <a:t> и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600" dirty="0">
                <a:latin typeface="Calibri"/>
                <a:cs typeface="Calibri"/>
              </a:rPr>
              <a:t>денежные</a:t>
            </a:r>
            <a:r>
              <a:rPr sz="1600" spc="-8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средства»</a:t>
            </a:r>
            <a:r>
              <a:rPr sz="1600" spc="-80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при </a:t>
            </a:r>
            <a:r>
              <a:rPr sz="1600" spc="-10" dirty="0">
                <a:latin typeface="Calibri"/>
                <a:cs typeface="Calibri"/>
              </a:rPr>
              <a:t>формировании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отчета необходимо</a:t>
            </a:r>
            <a:r>
              <a:rPr sz="1600" spc="-7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отразить </a:t>
            </a:r>
            <a:r>
              <a:rPr sz="1600" dirty="0">
                <a:latin typeface="Calibri"/>
                <a:cs typeface="Calibri"/>
              </a:rPr>
              <a:t>финансовые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активы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spc="-50" dirty="0">
                <a:latin typeface="Calibri"/>
                <a:cs typeface="Calibri"/>
              </a:rPr>
              <a:t>и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dirty="0">
                <a:latin typeface="Calibri"/>
                <a:cs typeface="Calibri"/>
              </a:rPr>
              <a:t>ценные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бумаги.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Если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50" dirty="0">
                <a:latin typeface="Calibri"/>
                <a:cs typeface="Calibri"/>
              </a:rPr>
              <a:t>в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dirty="0">
                <a:latin typeface="Calibri"/>
                <a:cs typeface="Calibri"/>
              </a:rPr>
              <a:t>отчетном</a:t>
            </a:r>
            <a:r>
              <a:rPr sz="1600" spc="-8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периоде</a:t>
            </a:r>
            <a:endParaRPr sz="1600">
              <a:latin typeface="Calibri"/>
              <a:cs typeface="Calibri"/>
            </a:endParaRPr>
          </a:p>
          <a:p>
            <a:pPr marL="12700" marR="210820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некоммерческая организация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не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имела финансовых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активов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50" dirty="0">
                <a:latin typeface="Calibri"/>
                <a:cs typeface="Calibri"/>
              </a:rPr>
              <a:t>и </a:t>
            </a:r>
            <a:r>
              <a:rPr sz="1600" dirty="0">
                <a:latin typeface="Calibri"/>
                <a:cs typeface="Calibri"/>
              </a:rPr>
              <a:t>ценных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бумаг,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то </a:t>
            </a:r>
            <a:r>
              <a:rPr sz="1600" spc="-10" dirty="0">
                <a:latin typeface="Calibri"/>
                <a:cs typeface="Calibri"/>
              </a:rPr>
              <a:t>необходимо</a:t>
            </a:r>
            <a:r>
              <a:rPr sz="1600" spc="-7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поставить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dirty="0">
                <a:latin typeface="Calibri"/>
                <a:cs typeface="Calibri"/>
              </a:rPr>
              <a:t>«V» в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соответствующем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поле.</a:t>
            </a:r>
            <a:endParaRPr sz="1600">
              <a:latin typeface="Calibri"/>
              <a:cs typeface="Calibri"/>
            </a:endParaRPr>
          </a:p>
          <a:p>
            <a:pPr marL="12700" marR="132715">
              <a:lnSpc>
                <a:spcPct val="100000"/>
              </a:lnSpc>
              <a:spcBef>
                <a:spcPts val="385"/>
              </a:spcBef>
            </a:pPr>
            <a:r>
              <a:rPr sz="1600" dirty="0">
                <a:latin typeface="Calibri"/>
                <a:cs typeface="Calibri"/>
              </a:rPr>
              <a:t>Если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у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некоммерческой </a:t>
            </a:r>
            <a:r>
              <a:rPr sz="1600" dirty="0">
                <a:latin typeface="Calibri"/>
                <a:cs typeface="Calibri"/>
              </a:rPr>
              <a:t>организации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на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конец </a:t>
            </a:r>
            <a:r>
              <a:rPr sz="1600" spc="-10" dirty="0">
                <a:latin typeface="Calibri"/>
                <a:cs typeface="Calibri"/>
              </a:rPr>
              <a:t>отчетного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периода</a:t>
            </a:r>
            <a:endParaRPr sz="1600">
              <a:latin typeface="Calibri"/>
              <a:cs typeface="Calibri"/>
            </a:endParaRPr>
          </a:p>
          <a:p>
            <a:pPr marL="12700" marR="451484" algn="just">
              <a:lnSpc>
                <a:spcPct val="100000"/>
              </a:lnSpc>
              <a:spcBef>
                <a:spcPts val="5"/>
              </a:spcBef>
            </a:pPr>
            <a:r>
              <a:rPr sz="1600" dirty="0">
                <a:latin typeface="Calibri"/>
                <a:cs typeface="Calibri"/>
              </a:rPr>
              <a:t>имелись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денежные средства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кассе,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то </a:t>
            </a:r>
            <a:r>
              <a:rPr sz="1600" spc="-10" dirty="0">
                <a:latin typeface="Calibri"/>
                <a:cs typeface="Calibri"/>
              </a:rPr>
              <a:t>необходимо</a:t>
            </a:r>
            <a:r>
              <a:rPr sz="1600" spc="-7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нажать</a:t>
            </a:r>
            <a:endParaRPr sz="1600">
              <a:latin typeface="Calibri"/>
              <a:cs typeface="Calibri"/>
            </a:endParaRPr>
          </a:p>
          <a:p>
            <a:pPr marL="12700" marR="391795" algn="just">
              <a:lnSpc>
                <a:spcPct val="100000"/>
              </a:lnSpc>
            </a:pPr>
            <a:r>
              <a:rPr sz="1600" dirty="0">
                <a:latin typeface="Calibri"/>
                <a:cs typeface="Calibri"/>
              </a:rPr>
              <a:t>«Добавить</a:t>
            </a:r>
            <a:r>
              <a:rPr sz="1600" spc="-8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строку»</a:t>
            </a:r>
            <a:r>
              <a:rPr sz="1600" spc="-80" dirty="0">
                <a:latin typeface="Calibri"/>
                <a:cs typeface="Calibri"/>
              </a:rPr>
              <a:t> </a:t>
            </a:r>
            <a:r>
              <a:rPr sz="1600" spc="-50" dirty="0">
                <a:latin typeface="Calibri"/>
                <a:cs typeface="Calibri"/>
              </a:rPr>
              <a:t>и </a:t>
            </a:r>
            <a:r>
              <a:rPr sz="1600" spc="-10" dirty="0">
                <a:latin typeface="Calibri"/>
                <a:cs typeface="Calibri"/>
              </a:rPr>
              <a:t>заполнить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все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поля.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523" y="332701"/>
            <a:ext cx="6153658" cy="5976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91809" y="209549"/>
            <a:ext cx="2714625" cy="44151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29539" algn="just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alibri"/>
                <a:cs typeface="Calibri"/>
              </a:rPr>
              <a:t>В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разделе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«4.9-</a:t>
            </a:r>
            <a:r>
              <a:rPr sz="1600" dirty="0">
                <a:latin typeface="Calibri"/>
                <a:cs typeface="Calibri"/>
              </a:rPr>
              <a:t>4.11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Сведения </a:t>
            </a:r>
            <a:r>
              <a:rPr sz="1600" dirty="0">
                <a:latin typeface="Calibri"/>
                <a:cs typeface="Calibri"/>
              </a:rPr>
              <a:t>о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кредиторской/дебиторской задолженности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50" dirty="0">
                <a:latin typeface="Calibri"/>
                <a:cs typeface="Calibri"/>
              </a:rPr>
              <a:t>и</a:t>
            </a:r>
            <a:endParaRPr sz="16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1600" dirty="0">
                <a:latin typeface="Calibri"/>
                <a:cs typeface="Calibri"/>
              </a:rPr>
              <a:t>привлеченных</a:t>
            </a:r>
            <a:r>
              <a:rPr sz="1600" spc="-8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денежных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средствах»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при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формировании </a:t>
            </a:r>
            <a:r>
              <a:rPr sz="1600" dirty="0">
                <a:latin typeface="Calibri"/>
                <a:cs typeface="Calibri"/>
              </a:rPr>
              <a:t>отчета</a:t>
            </a:r>
            <a:r>
              <a:rPr sz="1600" spc="-7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необходимо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отразить дебиторскую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задолженность, </a:t>
            </a:r>
            <a:r>
              <a:rPr sz="1600" dirty="0">
                <a:latin typeface="Calibri"/>
                <a:cs typeface="Calibri"/>
              </a:rPr>
              <a:t>привлечение</a:t>
            </a:r>
            <a:r>
              <a:rPr sz="1600" spc="-8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денежных</a:t>
            </a:r>
            <a:endParaRPr sz="1600">
              <a:latin typeface="Calibri"/>
              <a:cs typeface="Calibri"/>
            </a:endParaRPr>
          </a:p>
          <a:p>
            <a:pPr marL="12700" marR="703580" algn="just">
              <a:lnSpc>
                <a:spcPct val="100000"/>
              </a:lnSpc>
              <a:spcBef>
                <a:spcPts val="5"/>
              </a:spcBef>
            </a:pPr>
            <a:r>
              <a:rPr sz="1600" dirty="0">
                <a:latin typeface="Calibri"/>
                <a:cs typeface="Calibri"/>
              </a:rPr>
              <a:t>средств,</a:t>
            </a:r>
            <a:r>
              <a:rPr sz="1600" spc="-9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кредиторскую задолженность.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Если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50" dirty="0">
                <a:latin typeface="Calibri"/>
                <a:cs typeface="Calibri"/>
              </a:rPr>
              <a:t>в </a:t>
            </a:r>
            <a:r>
              <a:rPr sz="1600" dirty="0">
                <a:latin typeface="Calibri"/>
                <a:cs typeface="Calibri"/>
              </a:rPr>
              <a:t>отчетном</a:t>
            </a:r>
            <a:r>
              <a:rPr sz="1600" spc="-8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периоде</a:t>
            </a:r>
            <a:endParaRPr sz="1600">
              <a:latin typeface="Calibri"/>
              <a:cs typeface="Calibri"/>
            </a:endParaRPr>
          </a:p>
          <a:p>
            <a:pPr marL="12700" marR="90805" algn="just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некоммерческая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организация </a:t>
            </a:r>
            <a:r>
              <a:rPr sz="1600" dirty="0">
                <a:latin typeface="Calibri"/>
                <a:cs typeface="Calibri"/>
              </a:rPr>
              <a:t>не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имела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дебиторской,</a:t>
            </a:r>
            <a:endParaRPr sz="16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1600" dirty="0">
                <a:latin typeface="Calibri"/>
                <a:cs typeface="Calibri"/>
              </a:rPr>
              <a:t>кредиторской</a:t>
            </a:r>
            <a:r>
              <a:rPr sz="1600" spc="2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задолженности,</a:t>
            </a:r>
            <a:endParaRPr sz="1600">
              <a:latin typeface="Calibri"/>
              <a:cs typeface="Calibri"/>
            </a:endParaRPr>
          </a:p>
          <a:p>
            <a:pPr marL="12700" marR="481330" algn="just">
              <a:lnSpc>
                <a:spcPct val="100000"/>
              </a:lnSpc>
            </a:pPr>
            <a:r>
              <a:rPr sz="1600" dirty="0">
                <a:latin typeface="Calibri"/>
                <a:cs typeface="Calibri"/>
              </a:rPr>
              <a:t>не</a:t>
            </a:r>
            <a:r>
              <a:rPr sz="1600" spc="-10" dirty="0">
                <a:latin typeface="Calibri"/>
                <a:cs typeface="Calibri"/>
              </a:rPr>
              <a:t> привлекала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денежные средства,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то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необходимо </a:t>
            </a:r>
            <a:r>
              <a:rPr sz="1600" dirty="0">
                <a:latin typeface="Calibri"/>
                <a:cs typeface="Calibri"/>
              </a:rPr>
              <a:t>поставить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«V»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50" dirty="0">
                <a:latin typeface="Calibri"/>
                <a:cs typeface="Calibri"/>
              </a:rPr>
              <a:t>в</a:t>
            </a:r>
            <a:endParaRPr sz="16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соответствующем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поле.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514" y="188683"/>
            <a:ext cx="5570982" cy="58326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2437" y="5611469"/>
            <a:ext cx="808228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alibri"/>
                <a:cs typeface="Calibri"/>
              </a:rPr>
              <a:t>В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разделе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«4.12-</a:t>
            </a:r>
            <a:r>
              <a:rPr sz="1600" dirty="0">
                <a:latin typeface="Calibri"/>
                <a:cs typeface="Calibri"/>
              </a:rPr>
              <a:t>4.14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Сведения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размере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целевого капитала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и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общей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балансовой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стоимости </a:t>
            </a:r>
            <a:r>
              <a:rPr sz="1600" dirty="0">
                <a:latin typeface="Calibri"/>
                <a:cs typeface="Calibri"/>
              </a:rPr>
              <a:t>активов»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при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формировании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отчета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необходимо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заполнить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обязательные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поля.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67027" y="476758"/>
            <a:ext cx="6409944" cy="50405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2437" y="5395341"/>
            <a:ext cx="8392160" cy="879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Calibri"/>
                <a:cs typeface="Calibri"/>
              </a:rPr>
              <a:t>Сведения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программах</a:t>
            </a:r>
            <a:r>
              <a:rPr sz="1400" dirty="0">
                <a:latin typeface="Calibri"/>
                <a:cs typeface="Calibri"/>
              </a:rPr>
              <a:t> в</a:t>
            </a:r>
            <a:r>
              <a:rPr sz="1400" spc="-10" dirty="0">
                <a:latin typeface="Calibri"/>
                <a:cs typeface="Calibri"/>
              </a:rPr>
              <a:t> разделе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«5.1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Сведения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реализованных/планируемых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к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реализации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программах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50" dirty="0">
                <a:latin typeface="Calibri"/>
                <a:cs typeface="Calibri"/>
              </a:rPr>
              <a:t>и </a:t>
            </a:r>
            <a:r>
              <a:rPr sz="1400" dirty="0">
                <a:latin typeface="Calibri"/>
                <a:cs typeface="Calibri"/>
              </a:rPr>
              <a:t>иных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документах,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являющихся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основанием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для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проведения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мероприятий» </a:t>
            </a:r>
            <a:r>
              <a:rPr sz="1400" dirty="0">
                <a:latin typeface="Calibri"/>
                <a:cs typeface="Calibri"/>
              </a:rPr>
              <a:t>переносятся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автоматически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из</a:t>
            </a:r>
            <a:endParaRPr sz="1400">
              <a:latin typeface="Calibri"/>
              <a:cs typeface="Calibri"/>
            </a:endParaRPr>
          </a:p>
          <a:p>
            <a:pPr marL="12700" marR="49657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Calibri"/>
                <a:cs typeface="Calibri"/>
              </a:rPr>
              <a:t>вкладки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«Программы»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раздела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«Программы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и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мероприятия».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Если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данные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некорректные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необходимо </a:t>
            </a:r>
            <a:r>
              <a:rPr sz="1400" dirty="0">
                <a:latin typeface="Calibri"/>
                <a:cs typeface="Calibri"/>
              </a:rPr>
              <a:t>внести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изменения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во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вкладке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«Программы»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раздела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«Программы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и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мероприятия».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6983" y="332740"/>
            <a:ext cx="6876523" cy="49684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2437" y="5082921"/>
            <a:ext cx="8101330" cy="136652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40640">
              <a:lnSpc>
                <a:spcPts val="1730"/>
              </a:lnSpc>
              <a:spcBef>
                <a:spcPts val="310"/>
              </a:spcBef>
            </a:pPr>
            <a:r>
              <a:rPr sz="1600" spc="-10" dirty="0">
                <a:latin typeface="Calibri"/>
                <a:cs typeface="Calibri"/>
              </a:rPr>
              <a:t>Сведения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мероприятиях и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сборе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пожертвований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с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помощью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ящиков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для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пожертвований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0" dirty="0">
                <a:latin typeface="Calibri"/>
                <a:cs typeface="Calibri"/>
              </a:rPr>
              <a:t>в </a:t>
            </a:r>
            <a:r>
              <a:rPr sz="1600" spc="-10" dirty="0">
                <a:latin typeface="Calibri"/>
                <a:cs typeface="Calibri"/>
              </a:rPr>
              <a:t>разделе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«5.2-</a:t>
            </a:r>
            <a:r>
              <a:rPr sz="1600" dirty="0">
                <a:latin typeface="Calibri"/>
                <a:cs typeface="Calibri"/>
              </a:rPr>
              <a:t>5.4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Сведения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проведенных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мероприятиях»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переносятся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автоматически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из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605"/>
              </a:lnSpc>
            </a:pPr>
            <a:r>
              <a:rPr sz="1600" dirty="0">
                <a:latin typeface="Calibri"/>
                <a:cs typeface="Calibri"/>
              </a:rPr>
              <a:t>вкладки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«Мероприятия»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раздела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«Программы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и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мероприятия» и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раздела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«Ящики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для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сбора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730"/>
              </a:lnSpc>
            </a:pPr>
            <a:r>
              <a:rPr sz="1600" spc="-10" dirty="0">
                <a:latin typeface="Calibri"/>
                <a:cs typeface="Calibri"/>
              </a:rPr>
              <a:t>пожертвований».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Если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данные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некорректные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необходимо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внести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изменения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во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вкладке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730"/>
              </a:lnSpc>
            </a:pPr>
            <a:r>
              <a:rPr sz="1600" spc="-10" dirty="0">
                <a:latin typeface="Calibri"/>
                <a:cs typeface="Calibri"/>
              </a:rPr>
              <a:t>«Программы» </a:t>
            </a:r>
            <a:r>
              <a:rPr sz="1600" dirty="0">
                <a:latin typeface="Calibri"/>
                <a:cs typeface="Calibri"/>
              </a:rPr>
              <a:t>раздела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«Программы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и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мероприятия» и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разделе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«Ящики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для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сбора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825"/>
              </a:lnSpc>
            </a:pPr>
            <a:r>
              <a:rPr sz="1600" spc="-10" dirty="0">
                <a:latin typeface="Calibri"/>
                <a:cs typeface="Calibri"/>
              </a:rPr>
              <a:t>пожертвований».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52921" y="188595"/>
            <a:ext cx="5655293" cy="49048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7743" y="116674"/>
            <a:ext cx="8368538" cy="6336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4320" y="476719"/>
            <a:ext cx="8785059" cy="55445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49932" y="484378"/>
            <a:ext cx="56457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libri"/>
                <a:cs typeface="Calibri"/>
              </a:rPr>
              <a:t>Как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создать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личный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кабинет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на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Госуслугах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00811" y="1042382"/>
            <a:ext cx="8402320" cy="4825365"/>
            <a:chOff x="400811" y="1042382"/>
            <a:chExt cx="8402320" cy="48253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7374" y="1042382"/>
              <a:ext cx="8295152" cy="120858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0811" y="2183891"/>
              <a:ext cx="8340852" cy="123139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0811" y="3339083"/>
              <a:ext cx="8401812" cy="12313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0811" y="4396740"/>
              <a:ext cx="8340852" cy="147066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325627" y="1288795"/>
            <a:ext cx="8237220" cy="513588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273685" marR="59690" indent="248920">
              <a:lnSpc>
                <a:spcPts val="2210"/>
              </a:lnSpc>
              <a:spcBef>
                <a:spcPts val="335"/>
              </a:spcBef>
              <a:buAutoNum type="arabicPeriod"/>
              <a:tabLst>
                <a:tab pos="522605" algn="l"/>
              </a:tabLst>
            </a:pPr>
            <a:r>
              <a:rPr sz="2000" spc="-10" dirty="0">
                <a:latin typeface="Calibri"/>
                <a:cs typeface="Calibri"/>
              </a:rPr>
              <a:t>Авторизуйтесь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на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Госуслугах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и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войдите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на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страницу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«Учетные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записи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50" dirty="0">
                <a:latin typeface="Calibri"/>
                <a:cs typeface="Calibri"/>
              </a:rPr>
              <a:t>и </a:t>
            </a:r>
            <a:r>
              <a:rPr sz="2000" dirty="0">
                <a:latin typeface="Calibri"/>
                <a:cs typeface="Calibri"/>
              </a:rPr>
              <a:t>роли».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Выберите: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Создать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→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Организации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235"/>
              </a:spcBef>
              <a:buFont typeface="Calibri"/>
              <a:buAutoNum type="arabicPeriod"/>
            </a:pPr>
            <a:endParaRPr sz="2000">
              <a:latin typeface="Calibri"/>
              <a:cs typeface="Calibri"/>
            </a:endParaRPr>
          </a:p>
          <a:p>
            <a:pPr marL="273685" marR="938530" indent="248920">
              <a:lnSpc>
                <a:spcPts val="2210"/>
              </a:lnSpc>
              <a:buAutoNum type="arabicPeriod"/>
              <a:tabLst>
                <a:tab pos="522605" algn="l"/>
              </a:tabLst>
            </a:pPr>
            <a:r>
              <a:rPr sz="2000" spc="-10" dirty="0">
                <a:latin typeface="Calibri"/>
                <a:cs typeface="Calibri"/>
              </a:rPr>
              <a:t>Вставьте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токен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с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УКЭП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в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компьютер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и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нажмите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«Продолжить». </a:t>
            </a:r>
            <a:r>
              <a:rPr sz="2000" dirty="0">
                <a:latin typeface="Calibri"/>
                <a:cs typeface="Calibri"/>
              </a:rPr>
              <a:t>Дождитесь</a:t>
            </a:r>
            <a:r>
              <a:rPr sz="2000" spc="-9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окончания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проверки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00"/>
              </a:spcBef>
              <a:buFont typeface="Calibri"/>
              <a:buAutoNum type="arabicPeriod"/>
            </a:pPr>
            <a:endParaRPr sz="2000">
              <a:latin typeface="Calibri"/>
              <a:cs typeface="Calibri"/>
            </a:endParaRPr>
          </a:p>
          <a:p>
            <a:pPr marL="522605" indent="-248920">
              <a:lnSpc>
                <a:spcPts val="2305"/>
              </a:lnSpc>
              <a:buAutoNum type="arabicPeriod"/>
              <a:tabLst>
                <a:tab pos="522605" algn="l"/>
              </a:tabLst>
            </a:pPr>
            <a:r>
              <a:rPr sz="2000" spc="-10" dirty="0">
                <a:latin typeface="Calibri"/>
                <a:cs typeface="Calibri"/>
              </a:rPr>
              <a:t>Проверьте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данные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организации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и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руководителя,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укажите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электронную</a:t>
            </a:r>
            <a:endParaRPr sz="2000">
              <a:latin typeface="Calibri"/>
              <a:cs typeface="Calibri"/>
            </a:endParaRPr>
          </a:p>
          <a:p>
            <a:pPr marL="273685">
              <a:lnSpc>
                <a:spcPts val="2305"/>
              </a:lnSpc>
            </a:pPr>
            <a:r>
              <a:rPr sz="2000" dirty="0">
                <a:latin typeface="Calibri"/>
                <a:cs typeface="Calibri"/>
              </a:rPr>
              <a:t>почту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организации,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нажмите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«Продолжить»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80"/>
              </a:spcBef>
            </a:pPr>
            <a:endParaRPr sz="2000">
              <a:latin typeface="Calibri"/>
              <a:cs typeface="Calibri"/>
            </a:endParaRPr>
          </a:p>
          <a:p>
            <a:pPr marL="273685" marR="803910" indent="248920">
              <a:lnSpc>
                <a:spcPts val="2210"/>
              </a:lnSpc>
              <a:buAutoNum type="arabicPeriod" startAt="4"/>
              <a:tabLst>
                <a:tab pos="522605" algn="l"/>
              </a:tabLst>
            </a:pPr>
            <a:r>
              <a:rPr sz="2000" dirty="0">
                <a:latin typeface="Calibri"/>
                <a:cs typeface="Calibri"/>
              </a:rPr>
              <a:t>Нажмите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«Отправить»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и</a:t>
            </a:r>
            <a:r>
              <a:rPr sz="2000" spc="-10" dirty="0">
                <a:latin typeface="Calibri"/>
                <a:cs typeface="Calibri"/>
              </a:rPr>
              <a:t> дождитесь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окончания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проверки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—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она </a:t>
            </a:r>
            <a:r>
              <a:rPr sz="2000" spc="-10" dirty="0">
                <a:latin typeface="Calibri"/>
                <a:cs typeface="Calibri"/>
              </a:rPr>
              <a:t>занимает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от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15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минут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до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5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календарных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дней,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сроки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зависят</a:t>
            </a:r>
            <a:endParaRPr sz="2000">
              <a:latin typeface="Calibri"/>
              <a:cs typeface="Calibri"/>
            </a:endParaRPr>
          </a:p>
          <a:p>
            <a:pPr marL="273685">
              <a:lnSpc>
                <a:spcPts val="2050"/>
              </a:lnSpc>
            </a:pPr>
            <a:r>
              <a:rPr sz="2000" dirty="0">
                <a:latin typeface="Calibri"/>
                <a:cs typeface="Calibri"/>
              </a:rPr>
              <a:t>от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загруженности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ФНС.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Уведомление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о</a:t>
            </a:r>
            <a:r>
              <a:rPr sz="2000" spc="-20" dirty="0">
                <a:latin typeface="Calibri"/>
                <a:cs typeface="Calibri"/>
              </a:rPr>
              <a:t> результате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проверки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придёт</a:t>
            </a:r>
            <a:endParaRPr sz="2000">
              <a:latin typeface="Calibri"/>
              <a:cs typeface="Calibri"/>
            </a:endParaRPr>
          </a:p>
          <a:p>
            <a:pPr marL="273685">
              <a:lnSpc>
                <a:spcPts val="2300"/>
              </a:lnSpc>
            </a:pPr>
            <a:r>
              <a:rPr sz="2000" dirty="0">
                <a:latin typeface="Calibri"/>
                <a:cs typeface="Calibri"/>
              </a:rPr>
              <a:t>на</a:t>
            </a:r>
            <a:r>
              <a:rPr sz="2000" spc="-10" dirty="0">
                <a:latin typeface="Calibri"/>
                <a:cs typeface="Calibri"/>
              </a:rPr>
              <a:t> электронную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почту,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указанную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в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учетной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записи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гражданина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35"/>
              </a:spcBef>
            </a:pP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Calibri"/>
                <a:cs typeface="Calibri"/>
              </a:rPr>
              <a:t>Создать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личный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кабинет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организации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можно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только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на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компьютере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—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через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браузер.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В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приложении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spc="-20" dirty="0">
                <a:latin typeface="Calibri"/>
                <a:cs typeface="Calibri"/>
              </a:rPr>
              <a:t>«Госуслуги»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такой </a:t>
            </a:r>
            <a:r>
              <a:rPr sz="1400" spc="-10" dirty="0">
                <a:latin typeface="Calibri"/>
                <a:cs typeface="Calibri"/>
              </a:rPr>
              <a:t>возможности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нет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3346" y="620737"/>
            <a:ext cx="8624537" cy="54005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8267" y="5539232"/>
            <a:ext cx="7978140" cy="666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В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разделе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«6-</a:t>
            </a:r>
            <a:r>
              <a:rPr sz="1400" dirty="0">
                <a:latin typeface="Calibri"/>
                <a:cs typeface="Calibri"/>
              </a:rPr>
              <a:t>6.2.1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Остаток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средств,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поступления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и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целевые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поступления/целевое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финансирование»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при </a:t>
            </a:r>
            <a:r>
              <a:rPr sz="1400" dirty="0">
                <a:latin typeface="Calibri"/>
                <a:cs typeface="Calibri"/>
              </a:rPr>
              <a:t>формировании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отчета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необходимо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заполнить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остаток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средств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на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начало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отчетного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года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и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сведения</a:t>
            </a:r>
            <a:r>
              <a:rPr sz="1400" spc="-25" dirty="0">
                <a:latin typeface="Calibri"/>
                <a:cs typeface="Calibri"/>
              </a:rPr>
              <a:t> об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spc="-10" dirty="0">
                <a:latin typeface="Calibri"/>
                <a:cs typeface="Calibri"/>
              </a:rPr>
              <a:t>источниках доходов.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6649" y="260731"/>
            <a:ext cx="8686213" cy="5112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9594" y="260680"/>
            <a:ext cx="8004809" cy="6408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1147" y="620737"/>
            <a:ext cx="8740191" cy="55445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0200" y="4170934"/>
            <a:ext cx="838009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alibri"/>
                <a:cs typeface="Calibri"/>
              </a:rPr>
              <a:t>В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разделе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«6.2.2-</a:t>
            </a:r>
            <a:r>
              <a:rPr sz="1600" dirty="0">
                <a:latin typeface="Calibri"/>
                <a:cs typeface="Calibri"/>
              </a:rPr>
              <a:t>6.2.3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Доход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от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предпринимательской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и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иной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приносящей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доход</a:t>
            </a:r>
            <a:r>
              <a:rPr sz="1600" spc="27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деятельности, </a:t>
            </a:r>
            <a:r>
              <a:rPr sz="1600" dirty="0">
                <a:latin typeface="Calibri"/>
                <a:cs typeface="Calibri"/>
              </a:rPr>
              <a:t>а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также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прочие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поступления» при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формировании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отчета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необходимо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заполнить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сведения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об </a:t>
            </a:r>
            <a:r>
              <a:rPr sz="1600" spc="-10" dirty="0">
                <a:latin typeface="Calibri"/>
                <a:cs typeface="Calibri"/>
              </a:rPr>
              <a:t>источниках доходов.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4676" y="332613"/>
            <a:ext cx="8727441" cy="36724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7278" y="260692"/>
            <a:ext cx="8189468" cy="6264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4370" y="5035041"/>
            <a:ext cx="8233409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alibri"/>
                <a:cs typeface="Calibri"/>
              </a:rPr>
              <a:t>В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разделе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«7.1-</a:t>
            </a:r>
            <a:r>
              <a:rPr sz="1600" dirty="0">
                <a:latin typeface="Calibri"/>
                <a:cs typeface="Calibri"/>
              </a:rPr>
              <a:t>7.1.3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Сведения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сумме</a:t>
            </a:r>
            <a:r>
              <a:rPr sz="1600" spc="-10" dirty="0">
                <a:latin typeface="Calibri"/>
                <a:cs typeface="Calibri"/>
              </a:rPr>
              <a:t> используемых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средств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и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расходах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на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уставную,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spc="-10" dirty="0">
                <a:latin typeface="Calibri"/>
                <a:cs typeface="Calibri"/>
              </a:rPr>
              <a:t>предпринимательскую деятельность,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а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также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финансирование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благотворительных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программ»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dirty="0">
                <a:latin typeface="Calibri"/>
                <a:cs typeface="Calibri"/>
              </a:rPr>
              <a:t>при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формировании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отчета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необходимо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заполнить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сведения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расходах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отчетном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периоде.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2008" y="260731"/>
            <a:ext cx="8090487" cy="46804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7910" y="476719"/>
            <a:ext cx="8336552" cy="58326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4901" y="620737"/>
            <a:ext cx="8837873" cy="51845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0200" y="5179314"/>
            <a:ext cx="8402955" cy="5124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alibri"/>
                <a:cs typeface="Calibri"/>
              </a:rPr>
              <a:t>В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разделе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«7.2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Сведения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текущих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расходах»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при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формировании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отчета</a:t>
            </a:r>
            <a:r>
              <a:rPr sz="1600" spc="-10" dirty="0">
                <a:latin typeface="Calibri"/>
                <a:cs typeface="Calibri"/>
              </a:rPr>
              <a:t> необходимо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заполнить сведения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расходах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отчетном </a:t>
            </a:r>
            <a:r>
              <a:rPr sz="1600" spc="-10" dirty="0">
                <a:latin typeface="Calibri"/>
                <a:cs typeface="Calibri"/>
              </a:rPr>
              <a:t>периоде.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5779" y="476630"/>
            <a:ext cx="8670802" cy="4467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8807" y="1175918"/>
            <a:ext cx="8232648" cy="1584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69798" y="1199845"/>
            <a:ext cx="1442085" cy="217170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7145" marR="5080" indent="-5080" algn="just">
              <a:lnSpc>
                <a:spcPct val="91600"/>
              </a:lnSpc>
              <a:spcBef>
                <a:spcPts val="290"/>
              </a:spcBef>
            </a:pPr>
            <a:r>
              <a:rPr sz="1900" spc="-25" dirty="0">
                <a:latin typeface="Calibri"/>
                <a:cs typeface="Calibri"/>
              </a:rPr>
              <a:t>Необходимое </a:t>
            </a:r>
            <a:r>
              <a:rPr sz="1900" spc="-10" dirty="0">
                <a:latin typeface="Calibri"/>
                <a:cs typeface="Calibri"/>
              </a:rPr>
              <a:t>программное обеспечение </a:t>
            </a:r>
            <a:r>
              <a:rPr sz="1900" dirty="0">
                <a:latin typeface="Calibri"/>
                <a:cs typeface="Calibri"/>
              </a:rPr>
              <a:t>(ПО),</a:t>
            </a:r>
            <a:r>
              <a:rPr sz="1900" spc="-3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которое должно</a:t>
            </a:r>
            <a:r>
              <a:rPr sz="1900" spc="-55" dirty="0">
                <a:latin typeface="Calibri"/>
                <a:cs typeface="Calibri"/>
              </a:rPr>
              <a:t> </a:t>
            </a:r>
            <a:r>
              <a:rPr sz="1900" spc="-20" dirty="0">
                <a:latin typeface="Calibri"/>
                <a:cs typeface="Calibri"/>
              </a:rPr>
              <a:t>быть </a:t>
            </a:r>
            <a:r>
              <a:rPr sz="1900" spc="-10" dirty="0">
                <a:latin typeface="Calibri"/>
                <a:cs typeface="Calibri"/>
              </a:rPr>
              <a:t>установлено </a:t>
            </a:r>
            <a:r>
              <a:rPr sz="1900" dirty="0">
                <a:latin typeface="Calibri"/>
                <a:cs typeface="Calibri"/>
              </a:rPr>
              <a:t>на</a:t>
            </a:r>
            <a:r>
              <a:rPr sz="1900" spc="-2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рабочем</a:t>
            </a:r>
            <a:endParaRPr sz="1900">
              <a:latin typeface="Calibri"/>
              <a:cs typeface="Calibri"/>
            </a:endParaRPr>
          </a:p>
          <a:p>
            <a:pPr marL="421005">
              <a:lnSpc>
                <a:spcPts val="2090"/>
              </a:lnSpc>
            </a:pPr>
            <a:r>
              <a:rPr sz="1900" spc="-10" dirty="0">
                <a:latin typeface="Calibri"/>
                <a:cs typeface="Calibri"/>
              </a:rPr>
              <a:t>месте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93163" y="1233042"/>
            <a:ext cx="6006465" cy="550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065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-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драйверы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для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используемого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ключевого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носителя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(Рутокен,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2065"/>
              </a:lnSpc>
            </a:pPr>
            <a:r>
              <a:rPr sz="1800" dirty="0">
                <a:latin typeface="Calibri"/>
                <a:cs typeface="Calibri"/>
              </a:rPr>
              <a:t>JaCarta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т.д.);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14727" y="1875663"/>
            <a:ext cx="6586729" cy="2933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193163" y="1939797"/>
            <a:ext cx="4142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-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СКЗИ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«КриптоПро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CSP»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версии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5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выше;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14727" y="2583179"/>
            <a:ext cx="6586729" cy="27431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193163" y="2646426"/>
            <a:ext cx="39795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-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плагин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КриптоПро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ЭЦП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Browser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Plug-</a:t>
            </a:r>
            <a:r>
              <a:rPr sz="1800" spc="-25" dirty="0">
                <a:latin typeface="Calibri"/>
                <a:cs typeface="Calibri"/>
              </a:rPr>
              <a:t>in;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14727" y="3288410"/>
            <a:ext cx="6586729" cy="29337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14727" y="3995928"/>
            <a:ext cx="6586729" cy="27431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14727" y="4701159"/>
            <a:ext cx="6586729" cy="29336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14727" y="5408295"/>
            <a:ext cx="6586729" cy="29337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4620" indent="-121920">
              <a:lnSpc>
                <a:spcPct val="100000"/>
              </a:lnSpc>
              <a:spcBef>
                <a:spcPts val="100"/>
              </a:spcBef>
              <a:buChar char="-"/>
              <a:tabLst>
                <a:tab pos="134620" algn="l"/>
              </a:tabLst>
            </a:pPr>
            <a:r>
              <a:rPr spc="-10" dirty="0"/>
              <a:t>расширение</a:t>
            </a:r>
            <a:r>
              <a:rPr spc="-20" dirty="0"/>
              <a:t> </a:t>
            </a:r>
            <a:r>
              <a:rPr dirty="0"/>
              <a:t>для</a:t>
            </a:r>
            <a:r>
              <a:rPr spc="-5" dirty="0"/>
              <a:t> </a:t>
            </a:r>
            <a:r>
              <a:rPr spc="-10" dirty="0"/>
              <a:t>браузера;</a:t>
            </a:r>
          </a:p>
          <a:p>
            <a:pPr>
              <a:lnSpc>
                <a:spcPct val="100000"/>
              </a:lnSpc>
              <a:spcBef>
                <a:spcPts val="1205"/>
              </a:spcBef>
              <a:buFont typeface="Calibri"/>
              <a:buChar char="-"/>
            </a:pPr>
            <a:endParaRPr spc="-10" dirty="0"/>
          </a:p>
          <a:p>
            <a:pPr marL="134620" indent="-121920">
              <a:lnSpc>
                <a:spcPct val="100000"/>
              </a:lnSpc>
              <a:buChar char="-"/>
              <a:tabLst>
                <a:tab pos="134620" algn="l"/>
              </a:tabLst>
            </a:pPr>
            <a:r>
              <a:rPr spc="-10" dirty="0"/>
              <a:t>корневые</a:t>
            </a:r>
            <a:r>
              <a:rPr spc="-55" dirty="0"/>
              <a:t> </a:t>
            </a:r>
            <a:r>
              <a:rPr spc="-10" dirty="0"/>
              <a:t>сертификаты</a:t>
            </a:r>
            <a:r>
              <a:rPr spc="-40" dirty="0"/>
              <a:t> </a:t>
            </a:r>
            <a:r>
              <a:rPr spc="-10" dirty="0"/>
              <a:t>удостоверяющего</a:t>
            </a:r>
            <a:r>
              <a:rPr spc="-45" dirty="0"/>
              <a:t> </a:t>
            </a:r>
            <a:r>
              <a:rPr spc="-10" dirty="0"/>
              <a:t>центра;</a:t>
            </a:r>
          </a:p>
          <a:p>
            <a:pPr>
              <a:lnSpc>
                <a:spcPct val="100000"/>
              </a:lnSpc>
              <a:spcBef>
                <a:spcPts val="1430"/>
              </a:spcBef>
              <a:buFont typeface="Calibri"/>
              <a:buChar char="-"/>
            </a:pPr>
            <a:endParaRPr spc="-10" dirty="0"/>
          </a:p>
          <a:p>
            <a:pPr marL="12700" marR="5080" indent="121920">
              <a:lnSpc>
                <a:spcPts val="1970"/>
              </a:lnSpc>
              <a:buChar char="-"/>
              <a:tabLst>
                <a:tab pos="134620" algn="l"/>
              </a:tabLst>
            </a:pPr>
            <a:r>
              <a:rPr dirty="0"/>
              <a:t>личный</a:t>
            </a:r>
            <a:r>
              <a:rPr spc="-35" dirty="0"/>
              <a:t> </a:t>
            </a:r>
            <a:r>
              <a:rPr spc="-10" dirty="0"/>
              <a:t>сертификат</a:t>
            </a:r>
            <a:r>
              <a:rPr spc="-55" dirty="0"/>
              <a:t> </a:t>
            </a:r>
            <a:r>
              <a:rPr dirty="0"/>
              <a:t>ключа</a:t>
            </a:r>
            <a:r>
              <a:rPr spc="-35" dirty="0"/>
              <a:t> </a:t>
            </a:r>
            <a:r>
              <a:rPr spc="-10" dirty="0"/>
              <a:t>электронной</a:t>
            </a:r>
            <a:r>
              <a:rPr spc="-40" dirty="0"/>
              <a:t> </a:t>
            </a:r>
            <a:r>
              <a:rPr spc="-10" dirty="0"/>
              <a:t>подписи,</a:t>
            </a:r>
            <a:r>
              <a:rPr spc="-45" dirty="0"/>
              <a:t> </a:t>
            </a:r>
            <a:r>
              <a:rPr spc="-10" dirty="0"/>
              <a:t>выданный удостоверяющим</a:t>
            </a:r>
            <a:r>
              <a:rPr spc="-80" dirty="0"/>
              <a:t> </a:t>
            </a:r>
            <a:r>
              <a:rPr spc="-10" dirty="0"/>
              <a:t>центром;</a:t>
            </a:r>
          </a:p>
          <a:p>
            <a:pPr marL="134620" indent="-121920">
              <a:lnSpc>
                <a:spcPts val="2065"/>
              </a:lnSpc>
              <a:spcBef>
                <a:spcPts val="1405"/>
              </a:spcBef>
              <a:buChar char="-"/>
              <a:tabLst>
                <a:tab pos="134620" algn="l"/>
              </a:tabLst>
            </a:pPr>
            <a:r>
              <a:rPr spc="-10" dirty="0"/>
              <a:t>расширение</a:t>
            </a:r>
            <a:r>
              <a:rPr spc="-25" dirty="0"/>
              <a:t> </a:t>
            </a:r>
            <a:r>
              <a:rPr spc="-20" dirty="0"/>
              <a:t>крипто-</a:t>
            </a:r>
            <a:r>
              <a:rPr dirty="0"/>
              <a:t>плагина</a:t>
            </a:r>
            <a:r>
              <a:rPr spc="-10" dirty="0"/>
              <a:t> </a:t>
            </a:r>
            <a:r>
              <a:rPr dirty="0"/>
              <a:t>для</a:t>
            </a:r>
            <a:r>
              <a:rPr spc="-25" dirty="0"/>
              <a:t> </a:t>
            </a:r>
            <a:r>
              <a:rPr spc="-10" dirty="0"/>
              <a:t>используемого</a:t>
            </a:r>
            <a:r>
              <a:rPr spc="20" dirty="0"/>
              <a:t> </a:t>
            </a:r>
            <a:r>
              <a:rPr spc="-10" dirty="0"/>
              <a:t>интернет-</a:t>
            </a:r>
          </a:p>
          <a:p>
            <a:pPr marL="12700">
              <a:lnSpc>
                <a:spcPts val="2065"/>
              </a:lnSpc>
            </a:pPr>
            <a:r>
              <a:rPr dirty="0"/>
              <a:t>браузера</a:t>
            </a:r>
            <a:r>
              <a:rPr spc="-75" dirty="0"/>
              <a:t> </a:t>
            </a:r>
            <a:r>
              <a:rPr dirty="0"/>
              <a:t>(если</a:t>
            </a:r>
            <a:r>
              <a:rPr spc="-60" dirty="0"/>
              <a:t> </a:t>
            </a:r>
            <a:r>
              <a:rPr spc="-10" dirty="0"/>
              <a:t>необходимо).</a:t>
            </a:r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14727" y="6115811"/>
            <a:ext cx="6586729" cy="27432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595985" y="129921"/>
            <a:ext cx="777049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91335" marR="5080" indent="-1779270">
              <a:lnSpc>
                <a:spcPct val="100000"/>
              </a:lnSpc>
              <a:spcBef>
                <a:spcPts val="100"/>
              </a:spcBef>
            </a:pPr>
            <a:r>
              <a:rPr sz="2400" spc="-20" dirty="0">
                <a:latin typeface="Calibri"/>
                <a:cs typeface="Calibri"/>
              </a:rPr>
              <a:t>Необходимое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программное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обеспечение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для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подписания загруженных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документов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УКЭП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523990" y="209549"/>
            <a:ext cx="2274570" cy="5244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71195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alibri"/>
                <a:cs typeface="Calibri"/>
              </a:rPr>
              <a:t>В</a:t>
            </a:r>
            <a:r>
              <a:rPr sz="1600" spc="-10" dirty="0">
                <a:latin typeface="Calibri"/>
                <a:cs typeface="Calibri"/>
              </a:rPr>
              <a:t> разделе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«7.3-</a:t>
            </a:r>
            <a:r>
              <a:rPr sz="1600" spc="-25" dirty="0">
                <a:latin typeface="Calibri"/>
                <a:cs typeface="Calibri"/>
              </a:rPr>
              <a:t>7.7 </a:t>
            </a:r>
            <a:r>
              <a:rPr sz="1600" spc="-10" dirty="0">
                <a:latin typeface="Calibri"/>
                <a:cs typeface="Calibri"/>
              </a:rPr>
              <a:t>Сведения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об</a:t>
            </a:r>
            <a:endParaRPr sz="1600">
              <a:latin typeface="Calibri"/>
              <a:cs typeface="Calibri"/>
            </a:endParaRPr>
          </a:p>
          <a:p>
            <a:pPr marL="12700" marR="330200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использовании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иных </a:t>
            </a:r>
            <a:r>
              <a:rPr sz="1600" spc="-10" dirty="0">
                <a:latin typeface="Calibri"/>
                <a:cs typeface="Calibri"/>
              </a:rPr>
              <a:t>средств»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при </a:t>
            </a:r>
            <a:r>
              <a:rPr sz="1600" spc="-10" dirty="0">
                <a:latin typeface="Calibri"/>
                <a:cs typeface="Calibri"/>
              </a:rPr>
              <a:t>формировании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отчета</a:t>
            </a:r>
            <a:endParaRPr sz="1600">
              <a:latin typeface="Calibri"/>
              <a:cs typeface="Calibri"/>
            </a:endParaRPr>
          </a:p>
          <a:p>
            <a:pPr marL="12700" marR="244475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необходимо</a:t>
            </a:r>
            <a:r>
              <a:rPr sz="1600" spc="-7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заполнить сведения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расходах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50" dirty="0">
                <a:latin typeface="Calibri"/>
                <a:cs typeface="Calibri"/>
              </a:rPr>
              <a:t>в </a:t>
            </a:r>
            <a:r>
              <a:rPr sz="1600" dirty="0">
                <a:latin typeface="Calibri"/>
                <a:cs typeface="Calibri"/>
              </a:rPr>
              <a:t>отчетном</a:t>
            </a:r>
            <a:r>
              <a:rPr sz="1600" spc="-8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периоде.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735"/>
              </a:spcBef>
            </a:pPr>
            <a:endParaRPr sz="1600">
              <a:latin typeface="Calibri"/>
              <a:cs typeface="Calibri"/>
            </a:endParaRPr>
          </a:p>
          <a:p>
            <a:pPr marL="12700" marR="664210">
              <a:lnSpc>
                <a:spcPct val="100000"/>
              </a:lnSpc>
              <a:spcBef>
                <a:spcPts val="5"/>
              </a:spcBef>
            </a:pPr>
            <a:r>
              <a:rPr sz="1600" dirty="0">
                <a:latin typeface="Calibri"/>
                <a:cs typeface="Calibri"/>
              </a:rPr>
              <a:t>После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заполнения </a:t>
            </a:r>
            <a:r>
              <a:rPr sz="1600" dirty="0">
                <a:latin typeface="Calibri"/>
                <a:cs typeface="Calibri"/>
              </a:rPr>
              <a:t>раздела</a:t>
            </a:r>
            <a:r>
              <a:rPr sz="1600" spc="-7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«7.3-</a:t>
            </a:r>
            <a:r>
              <a:rPr sz="1600" spc="-25" dirty="0">
                <a:latin typeface="Calibri"/>
                <a:cs typeface="Calibri"/>
              </a:rPr>
              <a:t>7.7 </a:t>
            </a:r>
            <a:r>
              <a:rPr sz="1600" spc="-10" dirty="0">
                <a:latin typeface="Calibri"/>
                <a:cs typeface="Calibri"/>
              </a:rPr>
              <a:t>Сведения</a:t>
            </a:r>
            <a:r>
              <a:rPr sz="1600" spc="-25" dirty="0">
                <a:latin typeface="Calibri"/>
                <a:cs typeface="Calibri"/>
              </a:rPr>
              <a:t> об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использовании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иных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средств»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нажать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«Подписать </a:t>
            </a:r>
            <a:r>
              <a:rPr sz="1600" dirty="0">
                <a:latin typeface="Calibri"/>
                <a:cs typeface="Calibri"/>
              </a:rPr>
              <a:t>и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отправить». </a:t>
            </a:r>
            <a:r>
              <a:rPr sz="1600" dirty="0">
                <a:latin typeface="Calibri"/>
                <a:cs typeface="Calibri"/>
              </a:rPr>
              <a:t>Отчет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сформируется автоматически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из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сведений,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содержащихся</a:t>
            </a:r>
            <a:endParaRPr sz="1600">
              <a:latin typeface="Calibri"/>
              <a:cs typeface="Calibri"/>
            </a:endParaRPr>
          </a:p>
          <a:p>
            <a:pPr marL="12700" marR="279400">
              <a:lnSpc>
                <a:spcPct val="100000"/>
              </a:lnSpc>
              <a:spcBef>
                <a:spcPts val="5"/>
              </a:spcBef>
            </a:pPr>
            <a:r>
              <a:rPr sz="1600" dirty="0">
                <a:latin typeface="Calibri"/>
                <a:cs typeface="Calibri"/>
              </a:rPr>
              <a:t>в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личном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кабинете,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50" dirty="0">
                <a:latin typeface="Calibri"/>
                <a:cs typeface="Calibri"/>
              </a:rPr>
              <a:t>и </a:t>
            </a:r>
            <a:r>
              <a:rPr sz="1600" dirty="0">
                <a:latin typeface="Calibri"/>
                <a:cs typeface="Calibri"/>
              </a:rPr>
              <a:t>указанных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при </a:t>
            </a:r>
            <a:r>
              <a:rPr sz="1600" spc="-10" dirty="0">
                <a:latin typeface="Calibri"/>
                <a:cs typeface="Calibri"/>
              </a:rPr>
              <a:t>формировании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отчета.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5651" y="116639"/>
            <a:ext cx="6066509" cy="6644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4370" y="4002404"/>
            <a:ext cx="8307070" cy="22625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alibri"/>
                <a:cs typeface="Calibri"/>
              </a:rPr>
              <a:t>Выбрать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подпись </a:t>
            </a:r>
            <a:r>
              <a:rPr sz="1600" dirty="0">
                <a:latin typeface="Calibri"/>
                <a:cs typeface="Calibri"/>
              </a:rPr>
              <a:t>и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подписанта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из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выпадающих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списков,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далее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нажать</a:t>
            </a:r>
            <a:r>
              <a:rPr sz="1600" spc="-7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«Подписать».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15"/>
              </a:spcBef>
              <a:tabLst>
                <a:tab pos="8189595" algn="l"/>
              </a:tabLst>
            </a:pPr>
            <a:r>
              <a:rPr sz="1600" dirty="0">
                <a:latin typeface="Calibri"/>
                <a:cs typeface="Calibri"/>
              </a:rPr>
              <a:t>Перед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подписанием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и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отправкой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можно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посмотреть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на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сформированный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отчет,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нажав</a:t>
            </a:r>
            <a:r>
              <a:rPr sz="1600" spc="-7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на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spc="-50" dirty="0">
                <a:latin typeface="Calibri"/>
                <a:cs typeface="Calibri"/>
              </a:rPr>
              <a:t>«</a:t>
            </a:r>
            <a:r>
              <a:rPr sz="1600" dirty="0">
                <a:latin typeface="Calibri"/>
                <a:cs typeface="Calibri"/>
              </a:rPr>
              <a:t>	</a:t>
            </a:r>
            <a:r>
              <a:rPr sz="1600" spc="-50" dirty="0">
                <a:latin typeface="Calibri"/>
                <a:cs typeface="Calibri"/>
              </a:rPr>
              <a:t>»</a:t>
            </a:r>
            <a:endParaRPr sz="1600">
              <a:latin typeface="Calibri"/>
              <a:cs typeface="Calibri"/>
            </a:endParaRPr>
          </a:p>
          <a:p>
            <a:pPr marL="12700" marR="210185" algn="just">
              <a:lnSpc>
                <a:spcPts val="1510"/>
              </a:lnSpc>
              <a:spcBef>
                <a:spcPts val="1555"/>
              </a:spcBef>
            </a:pP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Если</a:t>
            </a:r>
            <a:r>
              <a:rPr sz="1400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отсутствует</a:t>
            </a:r>
            <a:r>
              <a:rPr sz="1400" spc="-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подпись</a:t>
            </a:r>
            <a:r>
              <a:rPr sz="1400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в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 выпадающем</a:t>
            </a:r>
            <a:r>
              <a:rPr sz="1400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списке,</a:t>
            </a:r>
            <a:r>
              <a:rPr sz="1400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то</a:t>
            </a:r>
            <a:r>
              <a:rPr sz="1400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необходимо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нажать</a:t>
            </a:r>
            <a:r>
              <a:rPr sz="1400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«</a:t>
            </a:r>
            <a:r>
              <a:rPr sz="1400" spc="375" dirty="0">
                <a:solidFill>
                  <a:srgbClr val="FF0000"/>
                </a:solidFill>
                <a:latin typeface="Calibri"/>
                <a:cs typeface="Calibri"/>
              </a:rPr>
              <a:t>  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.</a:t>
            </a:r>
            <a:r>
              <a:rPr sz="1400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»,</a:t>
            </a:r>
            <a:r>
              <a:rPr sz="1400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далее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«Проверить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 работу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плагина»,</a:t>
            </a:r>
            <a:r>
              <a:rPr sz="1400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убедиться,</a:t>
            </a:r>
            <a:r>
              <a:rPr sz="1400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что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 сертификат</a:t>
            </a:r>
            <a:r>
              <a:rPr sz="1400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установлен</a:t>
            </a:r>
            <a:r>
              <a:rPr sz="1400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в</a:t>
            </a:r>
            <a:r>
              <a:rPr sz="1400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хранилище</a:t>
            </a:r>
            <a:r>
              <a:rPr sz="1400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и</a:t>
            </a:r>
            <a:r>
              <a:rPr sz="1400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установлены</a:t>
            </a:r>
            <a:r>
              <a:rPr sz="1400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необходимые</a:t>
            </a:r>
            <a:r>
              <a:rPr sz="1400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расширения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FF0000"/>
                </a:solidFill>
                <a:latin typeface="Calibri"/>
                <a:cs typeface="Calibri"/>
              </a:rPr>
              <a:t>и 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плагины.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ts val="1595"/>
              </a:lnSpc>
              <a:spcBef>
                <a:spcPts val="1470"/>
              </a:spcBef>
            </a:pP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Если</a:t>
            </a:r>
            <a:r>
              <a:rPr sz="1400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отсутствует</a:t>
            </a:r>
            <a:r>
              <a:rPr sz="1400" spc="-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подписант</a:t>
            </a:r>
            <a:r>
              <a:rPr sz="1400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в</a:t>
            </a:r>
            <a:r>
              <a:rPr sz="1400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выпадающем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списке,</a:t>
            </a:r>
            <a:r>
              <a:rPr sz="1400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то</a:t>
            </a:r>
            <a:r>
              <a:rPr sz="1400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необходимо</a:t>
            </a:r>
            <a:r>
              <a:rPr sz="1400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перейти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во</a:t>
            </a:r>
            <a:r>
              <a:rPr sz="1400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вкладку</a:t>
            </a:r>
            <a:r>
              <a:rPr sz="1400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«Официальный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ts val="1515"/>
              </a:lnSpc>
            </a:pP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представитель</a:t>
            </a:r>
            <a:r>
              <a:rPr sz="1400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организации</a:t>
            </a:r>
            <a:r>
              <a:rPr sz="1400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(по</a:t>
            </a:r>
            <a:r>
              <a:rPr sz="1400" spc="-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ЕГРЮЛ)»</a:t>
            </a:r>
            <a:r>
              <a:rPr sz="1400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раздела</a:t>
            </a:r>
            <a:r>
              <a:rPr sz="1400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«Сведения</a:t>
            </a:r>
            <a:r>
              <a:rPr sz="1400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о</a:t>
            </a:r>
            <a:r>
              <a:rPr sz="1400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персональном</a:t>
            </a:r>
            <a:r>
              <a:rPr sz="1400" spc="-6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составе</a:t>
            </a:r>
            <a:r>
              <a:rPr sz="1400" spc="-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организации»</a:t>
            </a:r>
            <a:r>
              <a:rPr sz="1400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в</a:t>
            </a:r>
            <a:r>
              <a:rPr sz="1400" spc="-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0000"/>
                </a:solidFill>
                <a:latin typeface="Calibri"/>
                <a:cs typeface="Calibri"/>
              </a:rPr>
              <a:t>поле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ts val="1595"/>
              </a:lnSpc>
            </a:pP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«Является</a:t>
            </a:r>
            <a:r>
              <a:rPr sz="1400" spc="-6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лицом,</a:t>
            </a:r>
            <a:r>
              <a:rPr sz="1400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имеющим</a:t>
            </a:r>
            <a:r>
              <a:rPr sz="1400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право</a:t>
            </a:r>
            <a:r>
              <a:rPr sz="1400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действовать</a:t>
            </a:r>
            <a:r>
              <a:rPr sz="1400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без</a:t>
            </a:r>
            <a:r>
              <a:rPr sz="1400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доверенности»</a:t>
            </a:r>
            <a:r>
              <a:rPr sz="1400" spc="-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поставить</a:t>
            </a:r>
            <a:r>
              <a:rPr sz="1400" spc="-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значение</a:t>
            </a:r>
            <a:r>
              <a:rPr sz="1400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«Да».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5541" y="410170"/>
            <a:ext cx="8411337" cy="330686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36356" y="4437126"/>
            <a:ext cx="209550" cy="24765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84189" y="4797171"/>
            <a:ext cx="333375" cy="333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0200" y="3234689"/>
            <a:ext cx="8427720" cy="14643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alibri"/>
                <a:cs typeface="Calibri"/>
              </a:rPr>
              <a:t>После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подписания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отчет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перейдет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во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вкладку</a:t>
            </a:r>
            <a:r>
              <a:rPr sz="1600" spc="-7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«Архив»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со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статусом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«Отправлено».</a:t>
            </a:r>
            <a:endParaRPr sz="1600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825"/>
              </a:spcBef>
            </a:pPr>
            <a:r>
              <a:rPr sz="1600" dirty="0">
                <a:latin typeface="Calibri"/>
                <a:cs typeface="Calibri"/>
              </a:rPr>
              <a:t>После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проведении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проверки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отчета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специалистами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Управления</a:t>
            </a:r>
            <a:r>
              <a:rPr sz="1600" spc="27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Минюста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России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 err="1">
                <a:latin typeface="Calibri"/>
                <a:cs typeface="Calibri"/>
              </a:rPr>
              <a:t>по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lang="ru-RU" sz="1600" spc="-10" dirty="0" smtClean="0">
                <a:latin typeface="Calibri"/>
                <a:cs typeface="Calibri"/>
              </a:rPr>
              <a:t>Волгоградской области </a:t>
            </a:r>
            <a:r>
              <a:rPr sz="1600" dirty="0" err="1" smtClean="0">
                <a:latin typeface="Calibri"/>
                <a:cs typeface="Calibri"/>
              </a:rPr>
              <a:t>статус</a:t>
            </a:r>
            <a:r>
              <a:rPr sz="1600" spc="-40" dirty="0" smtClean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отчета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сменится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на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«Проверено» </a:t>
            </a:r>
            <a:r>
              <a:rPr sz="1600" dirty="0">
                <a:latin typeface="Calibri"/>
                <a:cs typeface="Calibri"/>
              </a:rPr>
              <a:t>или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«Проверка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не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пройдена».</a:t>
            </a:r>
            <a:endParaRPr sz="16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825"/>
              </a:spcBef>
              <a:tabLst>
                <a:tab pos="5403850" algn="l"/>
                <a:tab pos="6551930" algn="l"/>
              </a:tabLst>
            </a:pPr>
            <a:r>
              <a:rPr sz="1600" dirty="0">
                <a:latin typeface="Calibri"/>
                <a:cs typeface="Calibri"/>
              </a:rPr>
              <a:t>Для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просмотра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комментария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к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отчету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необходимо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нажать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spc="-50" dirty="0">
                <a:latin typeface="Calibri"/>
                <a:cs typeface="Calibri"/>
              </a:rPr>
              <a:t>«</a:t>
            </a:r>
            <a:r>
              <a:rPr sz="1600" dirty="0">
                <a:latin typeface="Calibri"/>
                <a:cs typeface="Calibri"/>
              </a:rPr>
              <a:t>	»,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далее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50" dirty="0">
                <a:latin typeface="Calibri"/>
                <a:cs typeface="Calibri"/>
              </a:rPr>
              <a:t>«</a:t>
            </a:r>
            <a:r>
              <a:rPr sz="1600" dirty="0">
                <a:latin typeface="Calibri"/>
                <a:cs typeface="Calibri"/>
              </a:rPr>
              <a:t>	</a:t>
            </a:r>
            <a:r>
              <a:rPr sz="1600" spc="-25" dirty="0">
                <a:latin typeface="Calibri"/>
                <a:cs typeface="Calibri"/>
              </a:rPr>
              <a:t>».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31426" y="4493133"/>
            <a:ext cx="5143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15"/>
              </a:lnSpc>
            </a:pPr>
            <a:r>
              <a:rPr sz="1600" spc="-50" dirty="0"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8925" y="633616"/>
            <a:ext cx="8418989" cy="225108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32120" y="4456684"/>
            <a:ext cx="219075" cy="25717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88252" y="4447159"/>
            <a:ext cx="304800" cy="276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5855" y="367665"/>
            <a:ext cx="7893050" cy="5666678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615950" marR="612775" indent="2540" algn="ctr">
              <a:lnSpc>
                <a:spcPct val="90000"/>
              </a:lnSpc>
              <a:spcBef>
                <a:spcPts val="459"/>
              </a:spcBef>
            </a:pPr>
            <a:r>
              <a:rPr b="1" dirty="0">
                <a:latin typeface="Calibri"/>
                <a:cs typeface="Calibri"/>
              </a:rPr>
              <a:t>При</a:t>
            </a:r>
            <a:r>
              <a:rPr b="1" spc="-40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возникновении</a:t>
            </a:r>
            <a:r>
              <a:rPr b="1" dirty="0">
                <a:latin typeface="Calibri"/>
                <a:cs typeface="Calibri"/>
              </a:rPr>
              <a:t> вопросов</a:t>
            </a:r>
            <a:r>
              <a:rPr b="1" spc="-40" dirty="0">
                <a:latin typeface="Calibri"/>
                <a:cs typeface="Calibri"/>
              </a:rPr>
              <a:t> </a:t>
            </a:r>
            <a:r>
              <a:rPr b="1" dirty="0" err="1">
                <a:latin typeface="Calibri"/>
                <a:cs typeface="Calibri"/>
              </a:rPr>
              <a:t>по</a:t>
            </a:r>
            <a:r>
              <a:rPr b="1" spc="-50" dirty="0">
                <a:latin typeface="Calibri"/>
                <a:cs typeface="Calibri"/>
              </a:rPr>
              <a:t> </a:t>
            </a:r>
            <a:r>
              <a:rPr lang="ru-RU" b="1" spc="-50" dirty="0" smtClean="0">
                <a:latin typeface="Calibri"/>
                <a:cs typeface="Calibri"/>
              </a:rPr>
              <a:t>приему и </a:t>
            </a:r>
            <a:r>
              <a:rPr b="1" spc="-10" dirty="0" err="1" smtClean="0">
                <a:latin typeface="Calibri"/>
                <a:cs typeface="Calibri"/>
              </a:rPr>
              <a:t>сдаче</a:t>
            </a:r>
            <a:r>
              <a:rPr b="1" spc="-10" dirty="0" smtClean="0">
                <a:latin typeface="Calibri"/>
                <a:cs typeface="Calibri"/>
              </a:rPr>
              <a:t> </a:t>
            </a:r>
            <a:r>
              <a:rPr lang="ru-RU" b="1" dirty="0" smtClean="0">
                <a:latin typeface="Calibri"/>
                <a:cs typeface="Calibri"/>
              </a:rPr>
              <a:t>отчетности</a:t>
            </a:r>
            <a:r>
              <a:rPr b="1" spc="-140" dirty="0" smtClean="0">
                <a:latin typeface="Calibri"/>
                <a:cs typeface="Calibri"/>
              </a:rPr>
              <a:t> </a:t>
            </a:r>
            <a:r>
              <a:rPr lang="ru-RU" b="1" dirty="0" smtClean="0">
                <a:latin typeface="Calibri"/>
                <a:cs typeface="Calibri"/>
              </a:rPr>
              <a:t>необходимо</a:t>
            </a:r>
            <a:r>
              <a:rPr b="1" spc="-125" dirty="0" smtClean="0">
                <a:latin typeface="Calibri"/>
                <a:cs typeface="Calibri"/>
              </a:rPr>
              <a:t> </a:t>
            </a:r>
            <a:r>
              <a:rPr b="1" dirty="0" err="1" smtClean="0">
                <a:latin typeface="Calibri"/>
                <a:cs typeface="Calibri"/>
              </a:rPr>
              <a:t>обра</a:t>
            </a:r>
            <a:r>
              <a:rPr lang="ru-RU" b="1" dirty="0" err="1" smtClean="0">
                <a:latin typeface="Calibri"/>
                <a:cs typeface="Calibri"/>
              </a:rPr>
              <a:t>щаться</a:t>
            </a:r>
            <a:r>
              <a:rPr b="1" spc="-105" dirty="0" smtClean="0">
                <a:latin typeface="Calibri"/>
                <a:cs typeface="Calibri"/>
              </a:rPr>
              <a:t> </a:t>
            </a:r>
            <a:r>
              <a:rPr b="1" spc="-50" dirty="0">
                <a:latin typeface="Calibri"/>
                <a:cs typeface="Calibri"/>
              </a:rPr>
              <a:t>к </a:t>
            </a:r>
            <a:r>
              <a:rPr b="1" dirty="0">
                <a:latin typeface="Calibri"/>
                <a:cs typeface="Calibri"/>
              </a:rPr>
              <a:t>специалистам</a:t>
            </a:r>
            <a:r>
              <a:rPr b="1" spc="-80" dirty="0">
                <a:latin typeface="Calibri"/>
                <a:cs typeface="Calibri"/>
              </a:rPr>
              <a:t> </a:t>
            </a:r>
            <a:r>
              <a:rPr b="1" spc="-30" dirty="0">
                <a:latin typeface="Calibri"/>
                <a:cs typeface="Calibri"/>
              </a:rPr>
              <a:t>отдела</a:t>
            </a:r>
            <a:r>
              <a:rPr b="1" spc="-80" dirty="0">
                <a:latin typeface="Calibri"/>
                <a:cs typeface="Calibri"/>
              </a:rPr>
              <a:t> </a:t>
            </a:r>
            <a:r>
              <a:rPr b="1" dirty="0" err="1">
                <a:latin typeface="Calibri"/>
                <a:cs typeface="Calibri"/>
              </a:rPr>
              <a:t>по</a:t>
            </a:r>
            <a:r>
              <a:rPr b="1" spc="-75" dirty="0">
                <a:latin typeface="Calibri"/>
                <a:cs typeface="Calibri"/>
              </a:rPr>
              <a:t> </a:t>
            </a:r>
            <a:r>
              <a:rPr b="1" spc="-10" dirty="0" err="1" smtClean="0">
                <a:latin typeface="Calibri"/>
                <a:cs typeface="Calibri"/>
              </a:rPr>
              <a:t>делам</a:t>
            </a:r>
            <a:r>
              <a:rPr lang="ru-RU" b="1" spc="-10" dirty="0" smtClean="0">
                <a:latin typeface="Calibri"/>
                <a:cs typeface="Calibri"/>
              </a:rPr>
              <a:t> </a:t>
            </a:r>
            <a:r>
              <a:rPr b="1" spc="-10" dirty="0" err="1" smtClean="0">
                <a:latin typeface="Calibri"/>
                <a:cs typeface="Calibri"/>
              </a:rPr>
              <a:t>некоммерческих</a:t>
            </a:r>
            <a:r>
              <a:rPr b="1" spc="-95" dirty="0" smtClean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организаций</a:t>
            </a:r>
            <a:r>
              <a:rPr b="1" spc="-85" dirty="0">
                <a:latin typeface="Calibri"/>
                <a:cs typeface="Calibri"/>
              </a:rPr>
              <a:t> </a:t>
            </a:r>
            <a:r>
              <a:rPr b="1" spc="-10" dirty="0" err="1">
                <a:latin typeface="Calibri"/>
                <a:cs typeface="Calibri"/>
              </a:rPr>
              <a:t>Управления</a:t>
            </a:r>
            <a:r>
              <a:rPr b="1" spc="-10" dirty="0">
                <a:latin typeface="Calibri"/>
                <a:cs typeface="Calibri"/>
              </a:rPr>
              <a:t> </a:t>
            </a:r>
            <a:r>
              <a:rPr lang="ru-RU" b="1" dirty="0" smtClean="0">
                <a:latin typeface="Calibri"/>
                <a:cs typeface="Calibri"/>
              </a:rPr>
              <a:t>Минюста России </a:t>
            </a:r>
            <a:r>
              <a:rPr b="1" dirty="0" err="1" smtClean="0">
                <a:latin typeface="Calibri"/>
                <a:cs typeface="Calibri"/>
              </a:rPr>
              <a:t>по</a:t>
            </a:r>
            <a:r>
              <a:rPr b="1" spc="-65" dirty="0" smtClean="0">
                <a:latin typeface="Calibri"/>
                <a:cs typeface="Calibri"/>
              </a:rPr>
              <a:t> </a:t>
            </a:r>
            <a:r>
              <a:rPr lang="ru-RU" b="1" spc="-35" dirty="0" smtClean="0">
                <a:latin typeface="Calibri"/>
                <a:cs typeface="Calibri"/>
              </a:rPr>
              <a:t>Волгоградской области </a:t>
            </a:r>
            <a:endParaRPr lang="ru-RU" b="1" spc="-35" dirty="0">
              <a:latin typeface="Calibri"/>
              <a:cs typeface="Calibri"/>
            </a:endParaRPr>
          </a:p>
          <a:p>
            <a:pPr marL="615950" marR="612775" indent="2540" algn="ctr">
              <a:lnSpc>
                <a:spcPct val="90000"/>
              </a:lnSpc>
              <a:spcBef>
                <a:spcPts val="459"/>
              </a:spcBef>
            </a:pPr>
            <a:endParaRPr lang="ru-RU" b="1" spc="-35" dirty="0" smtClean="0">
              <a:latin typeface="Calibri"/>
            </a:endParaRPr>
          </a:p>
          <a:p>
            <a:pPr marR="612775" indent="450000" algn="just"/>
            <a:r>
              <a:rPr lang="ru-RU" dirty="0" smtClean="0">
                <a:latin typeface="+mn-lt"/>
              </a:rPr>
              <a:t>-</a:t>
            </a:r>
            <a:r>
              <a:rPr lang="ru-RU" dirty="0">
                <a:latin typeface="+mn-lt"/>
              </a:rPr>
              <a:t>главный специалист-эксперт </a:t>
            </a:r>
            <a:r>
              <a:rPr lang="ru-RU" u="sng" dirty="0" err="1">
                <a:latin typeface="+mn-lt"/>
              </a:rPr>
              <a:t>Поздеева</a:t>
            </a:r>
            <a:r>
              <a:rPr lang="ru-RU" u="sng" dirty="0">
                <a:latin typeface="+mn-lt"/>
              </a:rPr>
              <a:t> Оксана Алекса</a:t>
            </a:r>
            <a:r>
              <a:rPr lang="ru-RU" dirty="0">
                <a:latin typeface="+mn-lt"/>
              </a:rPr>
              <a:t>ндровна, рабочий телефон 8(8442)-32-59-78, добавочный номер 313.</a:t>
            </a:r>
          </a:p>
          <a:p>
            <a:pPr indent="450000" algn="just"/>
            <a:r>
              <a:rPr lang="ru-RU" dirty="0">
                <a:latin typeface="+mn-lt"/>
              </a:rPr>
              <a:t>-главный специалист-эксперт </a:t>
            </a:r>
            <a:r>
              <a:rPr lang="ru-RU" u="sng" dirty="0">
                <a:latin typeface="+mn-lt"/>
              </a:rPr>
              <a:t>Мальцева Екатерина Юрь</a:t>
            </a:r>
            <a:r>
              <a:rPr lang="ru-RU" dirty="0">
                <a:latin typeface="+mn-lt"/>
              </a:rPr>
              <a:t>евна, рабочий телефон 8(8442)-32-59-78, добавочный номер 312.</a:t>
            </a:r>
          </a:p>
          <a:p>
            <a:pPr indent="450000" algn="just"/>
            <a:r>
              <a:rPr lang="ru-RU" dirty="0">
                <a:latin typeface="+mn-lt"/>
              </a:rPr>
              <a:t>-ведущий специалист-эксперт </a:t>
            </a:r>
            <a:r>
              <a:rPr lang="ru-RU" u="sng" dirty="0">
                <a:latin typeface="+mn-lt"/>
              </a:rPr>
              <a:t>Стрельникова София Юрьевна</a:t>
            </a:r>
            <a:r>
              <a:rPr lang="ru-RU" dirty="0">
                <a:latin typeface="+mn-lt"/>
              </a:rPr>
              <a:t>, рабочий телефон 8(8442)-32-59-78, добавочный номер 312.</a:t>
            </a:r>
          </a:p>
          <a:p>
            <a:pPr indent="450000" algn="just"/>
            <a:r>
              <a:rPr lang="ru-RU" dirty="0">
                <a:latin typeface="+mn-lt"/>
              </a:rPr>
              <a:t>-ведущий специалист-эксперт </a:t>
            </a:r>
            <a:r>
              <a:rPr lang="ru-RU" u="sng" dirty="0" err="1">
                <a:latin typeface="+mn-lt"/>
              </a:rPr>
              <a:t>Мелетян</a:t>
            </a:r>
            <a:r>
              <a:rPr lang="ru-RU" u="sng" dirty="0">
                <a:latin typeface="+mn-lt"/>
              </a:rPr>
              <a:t> Мария Михайловна</a:t>
            </a:r>
            <a:r>
              <a:rPr lang="ru-RU" dirty="0">
                <a:latin typeface="+mn-lt"/>
              </a:rPr>
              <a:t>, рабочий телефон 8(8442)-32-59-78, добавочный номер 315.</a:t>
            </a:r>
          </a:p>
          <a:p>
            <a:pPr indent="450000" algn="just"/>
            <a:r>
              <a:rPr lang="ru-RU" dirty="0">
                <a:latin typeface="+mn-lt"/>
              </a:rPr>
              <a:t>-специалист-эксперт </a:t>
            </a:r>
            <a:r>
              <a:rPr lang="ru-RU" u="sng" dirty="0">
                <a:latin typeface="+mn-lt"/>
              </a:rPr>
              <a:t>Бабенко Мария Александровна</a:t>
            </a:r>
            <a:r>
              <a:rPr lang="ru-RU" dirty="0">
                <a:latin typeface="+mn-lt"/>
              </a:rPr>
              <a:t>, рабочий телефон 8(8442)-32-59-78, добавочный номер 319.</a:t>
            </a:r>
          </a:p>
          <a:p>
            <a:pPr indent="450000" algn="just"/>
            <a:r>
              <a:rPr lang="ru-RU" dirty="0">
                <a:latin typeface="+mn-lt"/>
              </a:rPr>
              <a:t>-ведущий специалист-эксперт </a:t>
            </a:r>
            <a:r>
              <a:rPr lang="ru-RU" u="sng" dirty="0" err="1">
                <a:latin typeface="+mn-lt"/>
              </a:rPr>
              <a:t>Щекатурина</a:t>
            </a:r>
            <a:r>
              <a:rPr lang="ru-RU" u="sng" dirty="0">
                <a:latin typeface="+mn-lt"/>
              </a:rPr>
              <a:t> Лилия Александровна</a:t>
            </a:r>
            <a:r>
              <a:rPr lang="ru-RU" dirty="0">
                <a:latin typeface="+mn-lt"/>
              </a:rPr>
              <a:t>, рабочий телефон 8(8442)-32-59-78, добавочный номер 315.</a:t>
            </a:r>
          </a:p>
          <a:p>
            <a:pPr indent="450000" algn="just"/>
            <a:r>
              <a:rPr lang="ru-RU" dirty="0">
                <a:latin typeface="+mn-lt"/>
              </a:rPr>
              <a:t>-специалист-эксперт </a:t>
            </a:r>
            <a:r>
              <a:rPr lang="ru-RU" u="sng" dirty="0">
                <a:latin typeface="+mn-lt"/>
              </a:rPr>
              <a:t>Пивкина Полина Сергеевна</a:t>
            </a:r>
            <a:r>
              <a:rPr lang="ru-RU" dirty="0">
                <a:latin typeface="+mn-lt"/>
              </a:rPr>
              <a:t>, рабочий телефон 8(8442)-32-59-78, добавочный номер 315.</a:t>
            </a:r>
          </a:p>
          <a:p>
            <a:pPr marL="485140" marR="476250" algn="ctr">
              <a:lnSpc>
                <a:spcPts val="3240"/>
              </a:lnSpc>
            </a:pPr>
            <a:endParaRPr sz="20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175" algn="ctr">
              <a:lnSpc>
                <a:spcPts val="3800"/>
              </a:lnSpc>
              <a:spcBef>
                <a:spcPts val="105"/>
              </a:spcBef>
            </a:pPr>
            <a:r>
              <a:rPr dirty="0"/>
              <a:t>ПОРТАЛ</a:t>
            </a:r>
            <a:r>
              <a:rPr spc="-90" dirty="0"/>
              <a:t> </a:t>
            </a:r>
            <a:r>
              <a:rPr dirty="0"/>
              <a:t>МИНЮСТА</a:t>
            </a:r>
            <a:r>
              <a:rPr spc="-110" dirty="0"/>
              <a:t> </a:t>
            </a:r>
            <a:r>
              <a:rPr dirty="0"/>
              <a:t>РОССИИ</a:t>
            </a:r>
            <a:r>
              <a:rPr spc="-100" dirty="0"/>
              <a:t> </a:t>
            </a:r>
            <a:r>
              <a:rPr dirty="0"/>
              <a:t>ДЛЯ</a:t>
            </a:r>
            <a:r>
              <a:rPr spc="-70" dirty="0"/>
              <a:t> </a:t>
            </a:r>
            <a:r>
              <a:rPr spc="-25" dirty="0"/>
              <a:t>НКО</a:t>
            </a:r>
          </a:p>
          <a:p>
            <a:pPr marL="5080" algn="ctr">
              <a:lnSpc>
                <a:spcPts val="3800"/>
              </a:lnSpc>
            </a:pPr>
            <a:r>
              <a:rPr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https://nco.minjust.gov.ru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303782" y="5174741"/>
            <a:ext cx="6763384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02360" marR="5080" indent="-1090295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Calibri"/>
                <a:cs typeface="Calibri"/>
              </a:rPr>
              <a:t>Для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входа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в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личный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кабинет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НКО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на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Портале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Минюста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России </a:t>
            </a:r>
            <a:r>
              <a:rPr sz="20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необходимо</a:t>
            </a:r>
            <a:r>
              <a:rPr sz="2000" u="sng" spc="-4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авторизоваться</a:t>
            </a:r>
            <a:r>
              <a:rPr sz="2000" u="sng" spc="-6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на</a:t>
            </a:r>
            <a:r>
              <a:rPr sz="2000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Госуслугах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0359" y="1626870"/>
            <a:ext cx="8363331" cy="29481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532" y="548627"/>
            <a:ext cx="4939919" cy="567639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587746" y="566673"/>
            <a:ext cx="3249295" cy="2787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После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авторизации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на</a:t>
            </a:r>
            <a:r>
              <a:rPr sz="1800" spc="-20" dirty="0">
                <a:latin typeface="Calibri"/>
                <a:cs typeface="Calibri"/>
              </a:rPr>
              <a:t> Госуслугах </a:t>
            </a:r>
            <a:r>
              <a:rPr sz="1800" spc="-10" dirty="0">
                <a:latin typeface="Calibri"/>
                <a:cs typeface="Calibri"/>
              </a:rPr>
              <a:t>необходимо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выбрать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нужную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организацию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из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списка.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800">
              <a:latin typeface="Calibri"/>
              <a:cs typeface="Calibri"/>
            </a:endParaRPr>
          </a:p>
          <a:p>
            <a:pPr marL="12700" marR="367665">
              <a:lnSpc>
                <a:spcPct val="100000"/>
              </a:lnSpc>
            </a:pPr>
            <a:r>
              <a:rPr sz="1800" dirty="0">
                <a:solidFill>
                  <a:srgbClr val="FF0000"/>
                </a:solidFill>
                <a:latin typeface="Calibri"/>
                <a:cs typeface="Calibri"/>
              </a:rPr>
              <a:t>Если</a:t>
            </a:r>
            <a:r>
              <a:rPr sz="1800" spc="-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0000"/>
                </a:solidFill>
                <a:latin typeface="Calibri"/>
                <a:cs typeface="Calibri"/>
              </a:rPr>
              <a:t>в</a:t>
            </a:r>
            <a:r>
              <a:rPr sz="1800" spc="-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Calibri"/>
                <a:cs typeface="Calibri"/>
              </a:rPr>
              <a:t>предложенном</a:t>
            </a:r>
            <a:r>
              <a:rPr sz="1800" spc="-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Calibri"/>
                <a:cs typeface="Calibri"/>
              </a:rPr>
              <a:t>списке отсутствует</a:t>
            </a:r>
            <a:r>
              <a:rPr sz="1800" spc="-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Calibri"/>
                <a:cs typeface="Calibri"/>
              </a:rPr>
              <a:t>некоммерческая </a:t>
            </a:r>
            <a:r>
              <a:rPr sz="1800" dirty="0">
                <a:solidFill>
                  <a:srgbClr val="FF0000"/>
                </a:solidFill>
                <a:latin typeface="Calibri"/>
                <a:cs typeface="Calibri"/>
              </a:rPr>
              <a:t>организация,</a:t>
            </a:r>
            <a:r>
              <a:rPr sz="1800" spc="-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0000"/>
                </a:solidFill>
                <a:latin typeface="Calibri"/>
                <a:cs typeface="Calibri"/>
              </a:rPr>
              <a:t>то</a:t>
            </a:r>
            <a:r>
              <a:rPr sz="1800" spc="-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Calibri"/>
                <a:cs typeface="Calibri"/>
              </a:rPr>
              <a:t>необходимо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FF0000"/>
                </a:solidFill>
                <a:latin typeface="Calibri"/>
                <a:cs typeface="Calibri"/>
              </a:rPr>
              <a:t>сначала</a:t>
            </a:r>
            <a:r>
              <a:rPr sz="1800" spc="-7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0000"/>
                </a:solidFill>
                <a:latin typeface="Calibri"/>
                <a:cs typeface="Calibri"/>
              </a:rPr>
              <a:t>создать</a:t>
            </a:r>
            <a:r>
              <a:rPr sz="1800" spc="-6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0000"/>
                </a:solidFill>
                <a:latin typeface="Calibri"/>
                <a:cs typeface="Calibri"/>
              </a:rPr>
              <a:t>учетную</a:t>
            </a:r>
            <a:r>
              <a:rPr sz="1800" spc="-6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Calibri"/>
                <a:cs typeface="Calibri"/>
              </a:rPr>
              <a:t>запись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solidFill>
                  <a:srgbClr val="FF0000"/>
                </a:solidFill>
                <a:latin typeface="Calibri"/>
                <a:cs typeface="Calibri"/>
              </a:rPr>
              <a:t>организации</a:t>
            </a:r>
            <a:r>
              <a:rPr sz="1800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0000"/>
                </a:solidFill>
                <a:latin typeface="Calibri"/>
                <a:cs typeface="Calibri"/>
              </a:rPr>
              <a:t>на</a:t>
            </a:r>
            <a:r>
              <a:rPr sz="1800" spc="-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Calibri"/>
                <a:cs typeface="Calibri"/>
              </a:rPr>
              <a:t>Госуслугах.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4370" y="4561433"/>
            <a:ext cx="8171815" cy="2056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44780">
              <a:lnSpc>
                <a:spcPct val="1357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Для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корректного заполнения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отчета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необходимо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последовательно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заполнить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разделы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личного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кабинета. Раздел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«Профиль»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состоит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из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5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шагов.</a:t>
            </a:r>
            <a:endParaRPr sz="1400">
              <a:latin typeface="Calibri"/>
              <a:cs typeface="Calibri"/>
            </a:endParaRPr>
          </a:p>
          <a:p>
            <a:pPr marL="12700" marR="306070">
              <a:lnSpc>
                <a:spcPct val="80000"/>
              </a:lnSpc>
              <a:spcBef>
                <a:spcPts val="335"/>
              </a:spcBef>
            </a:pPr>
            <a:r>
              <a:rPr sz="1400" dirty="0">
                <a:latin typeface="Calibri"/>
                <a:cs typeface="Calibri"/>
              </a:rPr>
              <a:t>На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шаге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1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необходимо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проверить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название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организации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и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выбрать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ответы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на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вопросы.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Для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перехода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50" dirty="0">
                <a:latin typeface="Calibri"/>
                <a:cs typeface="Calibri"/>
              </a:rPr>
              <a:t>к </a:t>
            </a:r>
            <a:r>
              <a:rPr sz="1400" spc="-10" dirty="0">
                <a:latin typeface="Calibri"/>
                <a:cs typeface="Calibri"/>
              </a:rPr>
              <a:t>следующему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шагу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необходимо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нажать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«Продолжить».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80000"/>
              </a:lnSpc>
              <a:spcBef>
                <a:spcPts val="915"/>
              </a:spcBef>
            </a:pPr>
            <a:r>
              <a:rPr sz="1300" dirty="0">
                <a:latin typeface="Calibri"/>
                <a:cs typeface="Calibri"/>
              </a:rPr>
              <a:t>Социально</a:t>
            </a:r>
            <a:r>
              <a:rPr sz="1300" spc="-3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ориентированной </a:t>
            </a:r>
            <a:r>
              <a:rPr sz="1300" spc="-10" dirty="0">
                <a:latin typeface="Calibri"/>
                <a:cs typeface="Calibri"/>
              </a:rPr>
              <a:t>некоммерческой</a:t>
            </a:r>
            <a:r>
              <a:rPr sz="1300" spc="-2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организацией</a:t>
            </a:r>
            <a:r>
              <a:rPr sz="1300" spc="-1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признается</a:t>
            </a:r>
            <a:r>
              <a:rPr sz="1300" spc="-4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некоммерческая</a:t>
            </a:r>
            <a:r>
              <a:rPr sz="1300" spc="-2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организация,</a:t>
            </a:r>
            <a:r>
              <a:rPr sz="1300" spc="-10" dirty="0">
                <a:latin typeface="Calibri"/>
                <a:cs typeface="Calibri"/>
              </a:rPr>
              <a:t> созданная </a:t>
            </a:r>
            <a:r>
              <a:rPr sz="1300" dirty="0">
                <a:latin typeface="Calibri"/>
                <a:cs typeface="Calibri"/>
              </a:rPr>
              <a:t>в</a:t>
            </a:r>
            <a:r>
              <a:rPr sz="1300" spc="-2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предусмотренных</a:t>
            </a:r>
            <a:r>
              <a:rPr sz="1300" spc="-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Федеральным</a:t>
            </a:r>
            <a:r>
              <a:rPr sz="1300" dirty="0">
                <a:latin typeface="Calibri"/>
                <a:cs typeface="Calibri"/>
              </a:rPr>
              <a:t> законом</a:t>
            </a:r>
            <a:r>
              <a:rPr sz="1300" spc="-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от</a:t>
            </a:r>
            <a:r>
              <a:rPr sz="1300" spc="-1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12.01.1996</a:t>
            </a:r>
            <a:r>
              <a:rPr sz="1300" spc="-1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№</a:t>
            </a:r>
            <a:r>
              <a:rPr sz="1300" spc="-10" dirty="0">
                <a:latin typeface="Calibri"/>
                <a:cs typeface="Calibri"/>
              </a:rPr>
              <a:t> 7-</a:t>
            </a:r>
            <a:r>
              <a:rPr sz="1300" dirty="0">
                <a:latin typeface="Calibri"/>
                <a:cs typeface="Calibri"/>
              </a:rPr>
              <a:t>ФЗ</a:t>
            </a:r>
            <a:r>
              <a:rPr sz="1300" spc="-1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«О</a:t>
            </a:r>
            <a:r>
              <a:rPr sz="1300" spc="-1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некоммерческих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организациях»</a:t>
            </a:r>
            <a:r>
              <a:rPr sz="1300" spc="-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формах </a:t>
            </a:r>
            <a:r>
              <a:rPr sz="1300" spc="-25" dirty="0">
                <a:latin typeface="Calibri"/>
                <a:cs typeface="Calibri"/>
              </a:rPr>
              <a:t>(за </a:t>
            </a:r>
            <a:r>
              <a:rPr sz="1300" dirty="0">
                <a:latin typeface="Calibri"/>
                <a:cs typeface="Calibri"/>
              </a:rPr>
              <a:t>исключением</a:t>
            </a:r>
            <a:r>
              <a:rPr sz="1300" spc="-2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гос.</a:t>
            </a:r>
            <a:r>
              <a:rPr sz="1300" spc="-4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корпораций,</a:t>
            </a:r>
            <a:r>
              <a:rPr sz="1300" spc="-1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гос.</a:t>
            </a:r>
            <a:r>
              <a:rPr sz="1300" spc="-3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компаний,</a:t>
            </a:r>
            <a:r>
              <a:rPr sz="1300" spc="-2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политических</a:t>
            </a:r>
            <a:r>
              <a:rPr sz="1300" spc="-3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партий,</a:t>
            </a:r>
            <a:r>
              <a:rPr sz="1300" spc="-3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гос.</a:t>
            </a:r>
            <a:r>
              <a:rPr sz="1300" spc="-3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и</a:t>
            </a:r>
            <a:r>
              <a:rPr sz="1300" spc="-5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мун.</a:t>
            </a:r>
            <a:r>
              <a:rPr sz="1300" spc="-3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учреждений) и</a:t>
            </a:r>
            <a:r>
              <a:rPr sz="1300" spc="-4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осуществляющая деятельность,</a:t>
            </a:r>
            <a:r>
              <a:rPr sz="1300" spc="-3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направленную</a:t>
            </a:r>
            <a:r>
              <a:rPr sz="1300" spc="-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на</a:t>
            </a:r>
            <a:r>
              <a:rPr sz="1300" spc="-4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решение</a:t>
            </a:r>
            <a:r>
              <a:rPr sz="1300" spc="-1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социальных</a:t>
            </a:r>
            <a:r>
              <a:rPr sz="1300" spc="-2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проблем,</a:t>
            </a:r>
            <a:r>
              <a:rPr sz="1300" spc="-3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развитие</a:t>
            </a:r>
            <a:r>
              <a:rPr sz="1300" spc="-4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гражданского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общества</a:t>
            </a:r>
            <a:r>
              <a:rPr sz="1300" spc="-3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в</a:t>
            </a:r>
            <a:r>
              <a:rPr sz="1300" spc="-4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Российской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ts val="1090"/>
              </a:lnSpc>
            </a:pPr>
            <a:r>
              <a:rPr sz="1300" dirty="0">
                <a:latin typeface="Calibri"/>
                <a:cs typeface="Calibri"/>
              </a:rPr>
              <a:t>Федерации, а</a:t>
            </a:r>
            <a:r>
              <a:rPr sz="1300" spc="-2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также</a:t>
            </a:r>
            <a:r>
              <a:rPr sz="1300" spc="-3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виды</a:t>
            </a:r>
            <a:r>
              <a:rPr sz="1300" spc="-2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деятельности,</a:t>
            </a:r>
            <a:r>
              <a:rPr sz="1300" spc="-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предусмотренные</a:t>
            </a:r>
            <a:r>
              <a:rPr sz="1300" spc="-1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статьей</a:t>
            </a:r>
            <a:r>
              <a:rPr sz="1300" spc="-4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31.1 </a:t>
            </a:r>
            <a:r>
              <a:rPr sz="1300" spc="-10" dirty="0">
                <a:latin typeface="Calibri"/>
                <a:cs typeface="Calibri"/>
              </a:rPr>
              <a:t>Федерального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закона</a:t>
            </a:r>
            <a:r>
              <a:rPr sz="1300" spc="-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от</a:t>
            </a:r>
            <a:r>
              <a:rPr sz="1300" spc="-2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12.01.1996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ts val="1405"/>
              </a:lnSpc>
            </a:pPr>
            <a:r>
              <a:rPr sz="1300" dirty="0">
                <a:latin typeface="Calibri"/>
                <a:cs typeface="Calibri"/>
              </a:rPr>
              <a:t>№</a:t>
            </a:r>
            <a:r>
              <a:rPr sz="1300" spc="-10" dirty="0">
                <a:latin typeface="Calibri"/>
                <a:cs typeface="Calibri"/>
              </a:rPr>
              <a:t> 7-</a:t>
            </a:r>
            <a:r>
              <a:rPr sz="1300" dirty="0">
                <a:latin typeface="Calibri"/>
                <a:cs typeface="Calibri"/>
              </a:rPr>
              <a:t>ФЗ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«О</a:t>
            </a:r>
            <a:r>
              <a:rPr sz="1300" spc="-10" dirty="0">
                <a:latin typeface="Calibri"/>
                <a:cs typeface="Calibri"/>
              </a:rPr>
              <a:t> некоммерческих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организациях».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5949" y="260731"/>
            <a:ext cx="7112127" cy="42988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</TotalTime>
  <Words>3198</Words>
  <Application>Microsoft Office PowerPoint</Application>
  <PresentationFormat>Экран (4:3)</PresentationFormat>
  <Paragraphs>318</Paragraphs>
  <Slides>63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4" baseType="lpstr">
      <vt:lpstr>Office Theme</vt:lpstr>
      <vt:lpstr>Министерство юстиции Российской Федерации Управление Министерства юстиции Российской Федерации по Волгоградской области</vt:lpstr>
      <vt:lpstr>Порядок</vt:lpstr>
      <vt:lpstr>Организационные требования</vt:lpstr>
      <vt:lpstr>УКЭП</vt:lpstr>
      <vt:lpstr>Как создать личный кабинет на Госуслугах</vt:lpstr>
      <vt:lpstr>Необходимое программное обеспечение для подписания загруженных документов УКЭП</vt:lpstr>
      <vt:lpstr>ПОРТАЛ МИНЮСТА РОССИИ ДЛЯ НКО https://nco.minjust.gov.ru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Порядок представления отчетов НКО</dc:title>
  <dc:creator>User</dc:creator>
  <cp:lastModifiedBy>Мелетян</cp:lastModifiedBy>
  <cp:revision>10</cp:revision>
  <dcterms:created xsi:type="dcterms:W3CDTF">2026-02-16T09:48:01Z</dcterms:created>
  <dcterms:modified xsi:type="dcterms:W3CDTF">2026-03-30T09:40:04Z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2026-02-12T00:00:00Z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2026-02-16T00:00:00Z</vt:filetime>
  </property>
  <property fmtid="{D5CDD505-2E9C-101B-9397-08002B2CF9AE}" pid="5" name="Producer">
    <vt:lpwstr>3-Heights(TM) PDF Security Shell 4.8.25.2 (http://www.pdf-tools.com)</vt:lpwstr>
  </property>
</Properties>
</file>